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tags/tag39.xml" ContentType="application/vnd.openxmlformats-officedocument.presentationml.tags+xml"/>
  <Override PartName="/ppt/tags/tag59.xml" ContentType="application/vnd.openxmlformats-officedocument.presentationml.tags+xml"/>
  <Default Extension="jpeg" ContentType="image/jpeg"/>
  <Override PartName="/ppt/tags/tag68.xml" ContentType="application/vnd.openxmlformats-officedocument.presentationml.tags+xml"/>
  <Override PartName="/ppt/tags/tag77.xml" ContentType="application/vnd.openxmlformats-officedocument.presentationml.tags+xml"/>
  <Override PartName="/ppt/tags/tag86.xml" ContentType="application/vnd.openxmlformats-officedocument.presentationml.tags+xml"/>
  <Override PartName="/ppt/tags/tag88.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Override PartName="/ppt/tags/tag66.xml" ContentType="application/vnd.openxmlformats-officedocument.presentationml.tags+xml"/>
  <Override PartName="/ppt/tags/tag75.xml" ContentType="application/vnd.openxmlformats-officedocument.presentationml.tags+xml"/>
  <Override PartName="/ppt/tags/tag84.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Override PartName="/ppt/tags/tag73.xml" ContentType="application/vnd.openxmlformats-officedocument.presentationml.tags+xml"/>
  <Override PartName="/ppt/tags/tag82.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Override PartName="/ppt/tags/tag71.xml" ContentType="application/vnd.openxmlformats-officedocument.presentationml.tags+xml"/>
  <Override PartName="/ppt/tags/tag80.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6" r:id="rId2"/>
    <p:sldId id="278" r:id="rId3"/>
    <p:sldId id="300" r:id="rId4"/>
    <p:sldId id="301" r:id="rId5"/>
    <p:sldId id="302" r:id="rId6"/>
    <p:sldId id="303" r:id="rId7"/>
    <p:sldId id="304" r:id="rId8"/>
    <p:sldId id="257" r:id="rId9"/>
    <p:sldId id="258" r:id="rId10"/>
    <p:sldId id="259" r:id="rId11"/>
    <p:sldId id="260" r:id="rId12"/>
    <p:sldId id="261" r:id="rId13"/>
    <p:sldId id="262" r:id="rId14"/>
    <p:sldId id="263" r:id="rId15"/>
    <p:sldId id="264" r:id="rId16"/>
    <p:sldId id="265" r:id="rId17"/>
    <p:sldId id="308" r:id="rId18"/>
    <p:sldId id="266" r:id="rId19"/>
    <p:sldId id="267" r:id="rId20"/>
    <p:sldId id="268" r:id="rId21"/>
    <p:sldId id="269" r:id="rId22"/>
    <p:sldId id="270" r:id="rId23"/>
    <p:sldId id="271" r:id="rId24"/>
    <p:sldId id="272" r:id="rId25"/>
    <p:sldId id="307" r:id="rId26"/>
    <p:sldId id="273" r:id="rId27"/>
    <p:sldId id="306" r:id="rId28"/>
    <p:sldId id="274" r:id="rId29"/>
    <p:sldId id="275" r:id="rId30"/>
    <p:sldId id="276" r:id="rId31"/>
    <p:sldId id="305" r:id="rId32"/>
    <p:sldId id="277" r:id="rId33"/>
  </p:sldIdLst>
  <p:sldSz cx="12192000" cy="6858000"/>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autoAdjust="0"/>
    <p:restoredTop sz="94660"/>
  </p:normalViewPr>
  <p:slideViewPr>
    <p:cSldViewPr snapToGrid="0">
      <p:cViewPr>
        <p:scale>
          <a:sx n="90" d="100"/>
          <a:sy n="90" d="100"/>
        </p:scale>
        <p:origin x="-636" y="-78"/>
      </p:cViewPr>
      <p:guideLst>
        <p:guide orient="horz" pos="2045"/>
        <p:guide pos="383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6363" cy="513508"/>
          </a:xfrm>
          <a:prstGeom prst="rect">
            <a:avLst/>
          </a:prstGeom>
        </p:spPr>
        <p:txBody>
          <a:bodyPr vert="horz" lIns="99066" tIns="49533" rIns="99066" bIns="49533" rtlCol="0"/>
          <a:lstStyle>
            <a:lvl1pPr algn="l">
              <a:defRPr sz="13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4021294" y="0"/>
            <a:ext cx="3076363" cy="513508"/>
          </a:xfrm>
          <a:prstGeom prst="rect">
            <a:avLst/>
          </a:prstGeom>
        </p:spPr>
        <p:txBody>
          <a:bodyPr vert="horz" lIns="99066" tIns="49533" rIns="99066" bIns="49533" rtlCol="0"/>
          <a:lstStyle>
            <a:lvl1pPr algn="r">
              <a:defRPr sz="1300"/>
            </a:lvl1pPr>
          </a:lstStyle>
          <a:p>
            <a:fld id="{0F9B84EA-7D68-4D60-9CB1-D50884785D1C}" type="datetimeFigureOut">
              <a:rPr lang="zh-CN" altLang="en-US" smtClean="0">
                <a:latin typeface="微软雅黑" panose="020B0503020204020204" charset="-122"/>
                <a:ea typeface="微软雅黑" panose="020B0503020204020204" charset="-122"/>
              </a:rPr>
              <a:pPr/>
              <a:t>2020-08-03</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1" y="9721108"/>
            <a:ext cx="3076363" cy="513507"/>
          </a:xfrm>
          <a:prstGeom prst="rect">
            <a:avLst/>
          </a:prstGeom>
        </p:spPr>
        <p:txBody>
          <a:bodyPr vert="horz" lIns="99066" tIns="49533" rIns="99066" bIns="49533" rtlCol="0" anchor="b"/>
          <a:lstStyle>
            <a:lvl1pPr algn="l">
              <a:defRPr sz="13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4021294" y="9721108"/>
            <a:ext cx="3076363" cy="513507"/>
          </a:xfrm>
          <a:prstGeom prst="rect">
            <a:avLst/>
          </a:prstGeom>
        </p:spPr>
        <p:txBody>
          <a:bodyPr vert="horz" lIns="99066" tIns="49533" rIns="99066" bIns="49533" rtlCol="0" anchor="b"/>
          <a:lstStyle>
            <a:lvl1pPr algn="r">
              <a:defRPr sz="1300"/>
            </a:lvl1pPr>
          </a:lstStyle>
          <a:p>
            <a:fld id="{8D4E0FC9-F1F8-4FAE-9988-3BA365CFD46F}" type="slidenum">
              <a:rPr lang="zh-CN" altLang="en-US" smtClean="0">
                <a:latin typeface="微软雅黑" panose="020B0503020204020204" charset="-122"/>
                <a:ea typeface="微软雅黑" panose="020B0503020204020204" charset="-122"/>
              </a:rPr>
              <a:pPr/>
              <a:t>‹#›</a:t>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3076363" cy="513508"/>
          </a:xfrm>
          <a:prstGeom prst="rect">
            <a:avLst/>
          </a:prstGeom>
        </p:spPr>
        <p:txBody>
          <a:bodyPr vert="horz" lIns="99066" tIns="49533" rIns="99066" bIns="49533" rtlCol="0"/>
          <a:lstStyle>
            <a:lvl1pPr algn="l">
              <a:defRPr sz="13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4021294" y="0"/>
            <a:ext cx="3076363" cy="513508"/>
          </a:xfrm>
          <a:prstGeom prst="rect">
            <a:avLst/>
          </a:prstGeom>
        </p:spPr>
        <p:txBody>
          <a:bodyPr vert="horz" lIns="99066" tIns="49533" rIns="99066" bIns="49533" rtlCol="0"/>
          <a:lstStyle>
            <a:lvl1pPr algn="r">
              <a:defRPr sz="1300">
                <a:latin typeface="微软雅黑" panose="020B0503020204020204" charset="-122"/>
                <a:ea typeface="微软雅黑" panose="020B0503020204020204" charset="-122"/>
              </a:defRPr>
            </a:lvl1pPr>
          </a:lstStyle>
          <a:p>
            <a:fld id="{1AC49D05-6128-4D0D-A32A-06A5E73B386C}" type="datetimeFigureOut">
              <a:rPr lang="zh-CN" altLang="en-US" smtClean="0"/>
              <a:pPr/>
              <a:t>2020-08-03</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66" tIns="49533" rIns="99066" bIns="49533" rtlCol="0" anchor="ctr"/>
          <a:lstStyle/>
          <a:p>
            <a:endParaRPr lang="zh-CN" altLang="en-US"/>
          </a:p>
        </p:txBody>
      </p:sp>
      <p:sp>
        <p:nvSpPr>
          <p:cNvPr id="5" name="备注占位符 4"/>
          <p:cNvSpPr>
            <a:spLocks noGrp="1"/>
          </p:cNvSpPr>
          <p:nvPr>
            <p:ph type="body" sz="quarter" idx="3"/>
          </p:nvPr>
        </p:nvSpPr>
        <p:spPr>
          <a:xfrm>
            <a:off x="709930" y="4925408"/>
            <a:ext cx="5679440" cy="4029879"/>
          </a:xfrm>
          <a:prstGeom prst="rect">
            <a:avLst/>
          </a:prstGeom>
        </p:spPr>
        <p:txBody>
          <a:bodyPr vert="horz" lIns="99066" tIns="49533" rIns="99066" bIns="49533"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1" y="9721108"/>
            <a:ext cx="3076363" cy="513507"/>
          </a:xfrm>
          <a:prstGeom prst="rect">
            <a:avLst/>
          </a:prstGeom>
        </p:spPr>
        <p:txBody>
          <a:bodyPr vert="horz" lIns="99066" tIns="49533" rIns="99066" bIns="49533" rtlCol="0" anchor="b"/>
          <a:lstStyle>
            <a:lvl1pPr algn="l">
              <a:defRPr sz="13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4021294" y="9721108"/>
            <a:ext cx="3076363" cy="513507"/>
          </a:xfrm>
          <a:prstGeom prst="rect">
            <a:avLst/>
          </a:prstGeom>
        </p:spPr>
        <p:txBody>
          <a:bodyPr vert="horz" lIns="99066" tIns="49533" rIns="99066" bIns="49533" rtlCol="0" anchor="b"/>
          <a:lstStyle>
            <a:lvl1pPr algn="r">
              <a:defRPr sz="1300">
                <a:latin typeface="微软雅黑" panose="020B0503020204020204" charset="-122"/>
                <a:ea typeface="微软雅黑" panose="020B0503020204020204" charset="-122"/>
              </a:defRPr>
            </a:lvl1pPr>
          </a:lstStyle>
          <a:p>
            <a:fld id="{5849F42C-2DAE-424C-A4B8-3140182C3E9F}"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pPr/>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2020-08-03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2020-08-03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2020-08-03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2020-08-03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2020-08-03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2020-08-03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2020-08-03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2020-08-03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2020-08-03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2020-08-03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2020-08-03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2020-08-03</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7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75.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80.xml"/><Relationship Id="rId5" Type="http://schemas.openxmlformats.org/officeDocument/2006/relationships/image" Target="../media/image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1.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8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84.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8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87.xml"/><Relationship Id="rId5" Type="http://schemas.openxmlformats.org/officeDocument/2006/relationships/image" Target="../media/image1.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tags" Target="../tags/tag88.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Tech@and-china.com" TargetMode="External"/><Relationship Id="rId2" Type="http://schemas.openxmlformats.org/officeDocument/2006/relationships/slideLayout" Target="../slideLayouts/slideLayout7.xml"/><Relationship Id="rId1" Type="http://schemas.openxmlformats.org/officeDocument/2006/relationships/tags" Target="../tags/tag89.xml"/><Relationship Id="rId5" Type="http://schemas.openxmlformats.org/officeDocument/2006/relationships/image" Target="../media/image1.png"/><Relationship Id="rId4" Type="http://schemas.openxmlformats.org/officeDocument/2006/relationships/hyperlink" Target="mailto:info@and-chin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1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p:cNvSpPr txBox="1"/>
          <p:nvPr/>
        </p:nvSpPr>
        <p:spPr>
          <a:xfrm>
            <a:off x="3087443" y="848317"/>
            <a:ext cx="5701553" cy="1015663"/>
          </a:xfrm>
          <a:prstGeom prst="rect">
            <a:avLst/>
          </a:prstGeom>
          <a:noFill/>
        </p:spPr>
        <p:txBody>
          <a:bodyPr wrap="square" rtlCol="0">
            <a:spAutoFit/>
          </a:bodyPr>
          <a:lstStyle/>
          <a:p>
            <a:r>
              <a:rPr lang="zh-CN" altLang="en-US" sz="3200" dirty="0" smtClean="0">
                <a:latin typeface="方正韵动粗黑简体" panose="02000000000000000000" charset="-122"/>
                <a:ea typeface="方正韵动粗黑简体" panose="02000000000000000000" charset="-122"/>
              </a:rPr>
              <a:t>宁波安劢机械有限公司</a:t>
            </a:r>
            <a:endParaRPr lang="en-US" altLang="zh-CN" sz="3200" dirty="0" smtClean="0">
              <a:latin typeface="方正韵动粗黑简体" panose="02000000000000000000" charset="-122"/>
              <a:ea typeface="方正韵动粗黑简体" panose="02000000000000000000" charset="-122"/>
            </a:endParaRPr>
          </a:p>
          <a:p>
            <a:r>
              <a:rPr lang="zh-CN" altLang="en-US" sz="2800" dirty="0" smtClean="0">
                <a:latin typeface="方正韵动粗黑简体" panose="02000000000000000000" charset="-122"/>
                <a:ea typeface="方正韵动粗黑简体" panose="02000000000000000000" charset="-122"/>
              </a:rPr>
              <a:t>宁波</a:t>
            </a:r>
            <a:r>
              <a:rPr lang="zh-CN" altLang="en-US" sz="2800" dirty="0">
                <a:latin typeface="方正韵动粗黑简体" panose="02000000000000000000" charset="-122"/>
                <a:ea typeface="方正韵动粗黑简体" panose="02000000000000000000" charset="-122"/>
              </a:rPr>
              <a:t>保税区安得国际经贸</a:t>
            </a:r>
            <a:r>
              <a:rPr lang="zh-CN" altLang="en-US" sz="2800" dirty="0" smtClean="0">
                <a:latin typeface="方正韵动粗黑简体" panose="02000000000000000000" charset="-122"/>
                <a:ea typeface="方正韵动粗黑简体" panose="02000000000000000000" charset="-122"/>
              </a:rPr>
              <a:t>有限公司</a:t>
            </a:r>
            <a:endParaRPr lang="en-US" altLang="zh-CN" sz="2800" dirty="0" smtClean="0">
              <a:latin typeface="方正韵动粗黑简体" panose="02000000000000000000" charset="-122"/>
              <a:ea typeface="方正韵动粗黑简体" panose="02000000000000000000" charset="-122"/>
            </a:endParaRPr>
          </a:p>
        </p:txBody>
      </p:sp>
      <p:sp>
        <p:nvSpPr>
          <p:cNvPr id="7" name="文本框 6"/>
          <p:cNvSpPr txBox="1"/>
          <p:nvPr/>
        </p:nvSpPr>
        <p:spPr>
          <a:xfrm>
            <a:off x="2351315" y="2609306"/>
            <a:ext cx="7027817" cy="400110"/>
          </a:xfrm>
          <a:prstGeom prst="rect">
            <a:avLst/>
          </a:prstGeom>
          <a:noFill/>
        </p:spPr>
        <p:txBody>
          <a:bodyPr wrap="square" rtlCol="0">
            <a:spAutoFit/>
          </a:bodyPr>
          <a:lstStyle/>
          <a:p>
            <a:r>
              <a:rPr lang="en-US" altLang="zh-CN" sz="2000" kern="2000" dirty="0">
                <a:latin typeface="方正兰亭纤黑_GBK" panose="02000000000000000000" charset="-122"/>
                <a:ea typeface="方正兰亭纤黑_GBK" panose="02000000000000000000" charset="-122"/>
              </a:rPr>
              <a:t>NFTZ </a:t>
            </a:r>
            <a:r>
              <a:rPr lang="en-US" altLang="zh-CN" sz="2000" kern="2000" dirty="0" smtClean="0">
                <a:latin typeface="方正兰亭纤黑_GBK" panose="02000000000000000000" charset="-122"/>
                <a:ea typeface="方正兰亭纤黑_GBK" panose="02000000000000000000" charset="-122"/>
              </a:rPr>
              <a:t>AND INTERNATIONAL INDUSTRY&amp;TRADE </a:t>
            </a:r>
            <a:r>
              <a:rPr lang="en-US" altLang="zh-CN" sz="2000" kern="2000" dirty="0">
                <a:latin typeface="方正兰亭纤黑_GBK" panose="02000000000000000000" charset="-122"/>
                <a:ea typeface="方正兰亭纤黑_GBK" panose="02000000000000000000" charset="-122"/>
              </a:rPr>
              <a:t>CO.,LTD</a:t>
            </a:r>
          </a:p>
        </p:txBody>
      </p:sp>
      <p:sp>
        <p:nvSpPr>
          <p:cNvPr id="8" name="文本框 7"/>
          <p:cNvSpPr txBox="1"/>
          <p:nvPr/>
        </p:nvSpPr>
        <p:spPr>
          <a:xfrm>
            <a:off x="2305595" y="2023291"/>
            <a:ext cx="7340600" cy="584775"/>
          </a:xfrm>
          <a:prstGeom prst="rect">
            <a:avLst/>
          </a:prstGeom>
          <a:noFill/>
        </p:spPr>
        <p:txBody>
          <a:bodyPr wrap="square" rtlCol="0">
            <a:spAutoFit/>
          </a:bodyPr>
          <a:lstStyle/>
          <a:p>
            <a:r>
              <a:rPr lang="en-US" altLang="zh-CN" sz="3200" kern="2200" dirty="0">
                <a:latin typeface="方正兰亭纤黑_GBK" panose="02000000000000000000" charset="-122"/>
                <a:ea typeface="方正兰亭纤黑_GBK" panose="02000000000000000000" charset="-122"/>
              </a:rPr>
              <a:t>NINGBO AND MACHINERY CO.,LTD</a:t>
            </a:r>
          </a:p>
        </p:txBody>
      </p:sp>
      <p:pic>
        <p:nvPicPr>
          <p:cNvPr id="2" name="Picture 2"/>
          <p:cNvPicPr>
            <a:picLocks noChangeAspect="1" noChangeArrowheads="1"/>
          </p:cNvPicPr>
          <p:nvPr/>
        </p:nvPicPr>
        <p:blipFill>
          <a:blip r:embed="rId4" cstate="print"/>
          <a:srcRect/>
          <a:stretch>
            <a:fillRect/>
          </a:stretch>
        </p:blipFill>
        <p:spPr bwMode="auto">
          <a:xfrm>
            <a:off x="4090208" y="3412192"/>
            <a:ext cx="3624945" cy="1556280"/>
          </a:xfrm>
          <a:prstGeom prst="rect">
            <a:avLst/>
          </a:prstGeom>
          <a:noFill/>
          <a:ln w="9525">
            <a:noFill/>
            <a:miter lim="800000"/>
            <a:headEnd/>
            <a:tailEnd/>
          </a:ln>
          <a:effec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lum bright="12000"/>
          </a:blip>
          <a:stretch>
            <a:fillRect/>
          </a:stretch>
        </p:blipFill>
        <p:spPr>
          <a:xfrm>
            <a:off x="1406488" y="980365"/>
            <a:ext cx="3969385" cy="4116070"/>
          </a:xfrm>
          <a:prstGeom prst="rect">
            <a:avLst/>
          </a:prstGeom>
        </p:spPr>
      </p:pic>
      <p:pic>
        <p:nvPicPr>
          <p:cNvPr id="3" name="图片 2"/>
          <p:cNvPicPr>
            <a:picLocks noChangeAspect="1"/>
          </p:cNvPicPr>
          <p:nvPr/>
        </p:nvPicPr>
        <p:blipFill>
          <a:blip r:embed="rId4"/>
          <a:stretch>
            <a:fillRect/>
          </a:stretch>
        </p:blipFill>
        <p:spPr>
          <a:xfrm>
            <a:off x="6439423" y="979805"/>
            <a:ext cx="4704715" cy="4506595"/>
          </a:xfrm>
          <a:prstGeom prst="rect">
            <a:avLst/>
          </a:prstGeom>
        </p:spPr>
      </p:pic>
      <p:sp>
        <p:nvSpPr>
          <p:cNvPr id="5" name="文本框 4"/>
          <p:cNvSpPr txBox="1"/>
          <p:nvPr/>
        </p:nvSpPr>
        <p:spPr>
          <a:xfrm>
            <a:off x="7129256" y="2637193"/>
            <a:ext cx="2875355" cy="1322070"/>
          </a:xfrm>
          <a:prstGeom prst="rect">
            <a:avLst/>
          </a:prstGeom>
          <a:noFill/>
        </p:spPr>
        <p:txBody>
          <a:bodyPr wrap="square" rtlCol="0">
            <a:spAutoFit/>
          </a:bodyPr>
          <a:lstStyle/>
          <a:p>
            <a:pPr algn="ctr"/>
            <a:r>
              <a:rPr lang="en-US" altLang="zh-CN" sz="4000" dirty="0">
                <a:latin typeface="Aharoni" panose="02010803020104030203" charset="0"/>
                <a:cs typeface="Aharoni" panose="02010803020104030203" charset="0"/>
              </a:rPr>
              <a:t>Plastic</a:t>
            </a:r>
          </a:p>
          <a:p>
            <a:pPr algn="ctr"/>
            <a:r>
              <a:rPr lang="en-US" altLang="zh-CN" sz="4000" dirty="0">
                <a:latin typeface="Aharoni" panose="02010803020104030203" charset="0"/>
                <a:cs typeface="Aharoni" panose="02010803020104030203" charset="0"/>
              </a:rPr>
              <a:t>Bearing</a:t>
            </a:r>
          </a:p>
        </p:txBody>
      </p:sp>
      <p:sp>
        <p:nvSpPr>
          <p:cNvPr id="4" name="文本框 3"/>
          <p:cNvSpPr txBox="1"/>
          <p:nvPr/>
        </p:nvSpPr>
        <p:spPr>
          <a:xfrm>
            <a:off x="1460724" y="2581798"/>
            <a:ext cx="4251325" cy="1260475"/>
          </a:xfrm>
          <a:prstGeom prst="rect">
            <a:avLst/>
          </a:prstGeom>
          <a:noFill/>
        </p:spPr>
        <p:txBody>
          <a:bodyPr wrap="square" rtlCol="0">
            <a:spAutoFit/>
          </a:bodyPr>
          <a:lstStyle/>
          <a:p>
            <a:r>
              <a:rPr lang="en-US" altLang="zh-CN" sz="3600" dirty="0">
                <a:latin typeface="Aharoni" panose="02010803020104030203" charset="0"/>
                <a:cs typeface="Aharoni" panose="02010803020104030203" charset="0"/>
              </a:rPr>
              <a:t>Double </a:t>
            </a:r>
            <a:r>
              <a:rPr lang="en-US" altLang="zh-CN" sz="4000" dirty="0">
                <a:latin typeface="Aharoni" panose="02010803020104030203" charset="0"/>
                <a:cs typeface="Aharoni" panose="02010803020104030203" charset="0"/>
              </a:rPr>
              <a:t>Row </a:t>
            </a:r>
            <a:r>
              <a:rPr lang="en-US" altLang="zh-CN" sz="3600" dirty="0">
                <a:latin typeface="Aharoni" panose="02010803020104030203" charset="0"/>
                <a:cs typeface="Aharoni" panose="02010803020104030203" charset="0"/>
              </a:rPr>
              <a:t>Ball Bearing</a:t>
            </a:r>
          </a:p>
        </p:txBody>
      </p:sp>
      <p:pic>
        <p:nvPicPr>
          <p:cNvPr id="7" name="Picture 2"/>
          <p:cNvPicPr>
            <a:picLocks noChangeAspect="1" noChangeArrowheads="1"/>
          </p:cNvPicPr>
          <p:nvPr/>
        </p:nvPicPr>
        <p:blipFill>
          <a:blip r:embed="rId5" cstate="print"/>
          <a:srcRect/>
          <a:stretch>
            <a:fillRect/>
          </a:stretch>
        </p:blipFill>
        <p:spPr bwMode="auto">
          <a:xfrm>
            <a:off x="1263959" y="5451401"/>
            <a:ext cx="1830301" cy="785794"/>
          </a:xfrm>
          <a:prstGeom prst="rect">
            <a:avLst/>
          </a:prstGeom>
          <a:noFill/>
          <a:ln w="9525">
            <a:noFill/>
            <a:miter lim="800000"/>
            <a:headEnd/>
            <a:tailEnd/>
          </a:ln>
          <a:effectLst/>
        </p:spPr>
      </p:pic>
      <p:sp>
        <p:nvSpPr>
          <p:cNvPr id="8" name="文本框 7"/>
          <p:cNvSpPr txBox="1"/>
          <p:nvPr/>
        </p:nvSpPr>
        <p:spPr>
          <a:xfrm>
            <a:off x="5848351" y="5461000"/>
            <a:ext cx="5556250" cy="646331"/>
          </a:xfrm>
          <a:prstGeom prst="rect">
            <a:avLst/>
          </a:prstGeom>
          <a:noFill/>
        </p:spPr>
        <p:txBody>
          <a:bodyPr wrap="square" rtlCol="0">
            <a:spAutoFit/>
          </a:bodyPr>
          <a:lstStyle/>
          <a:p>
            <a:r>
              <a:rPr lang="en-US" altLang="zh-CN" dirty="0" smtClean="0">
                <a:solidFill>
                  <a:schemeClr val="tx1">
                    <a:lumMod val="65000"/>
                    <a:lumOff val="35000"/>
                  </a:schemeClr>
                </a:solidFill>
                <a:latin typeface="方正兰亭纤黑_GBK" panose="02000000000000000000" charset="-122"/>
                <a:ea typeface="方正兰亭纤黑_GBK" panose="02000000000000000000" charset="-122"/>
              </a:rPr>
              <a:t>Works in special condition such as water , acid , </a:t>
            </a:r>
          </a:p>
          <a:p>
            <a:r>
              <a:rPr lang="en-US" altLang="zh-CN" dirty="0" smtClean="0">
                <a:solidFill>
                  <a:schemeClr val="tx1">
                    <a:lumMod val="65000"/>
                    <a:lumOff val="35000"/>
                  </a:schemeClr>
                </a:solidFill>
                <a:latin typeface="方正兰亭纤黑_GBK" panose="02000000000000000000" charset="-122"/>
                <a:ea typeface="方正兰亭纤黑_GBK" panose="02000000000000000000" charset="-122"/>
              </a:rPr>
              <a:t>Alkali liquid, steam </a:t>
            </a:r>
            <a:r>
              <a:rPr lang="en-US" altLang="zh-CN" dirty="0" err="1" smtClean="0">
                <a:solidFill>
                  <a:schemeClr val="tx1">
                    <a:lumMod val="65000"/>
                    <a:lumOff val="35000"/>
                  </a:schemeClr>
                </a:solidFill>
                <a:latin typeface="方正兰亭纤黑_GBK" panose="02000000000000000000" charset="-122"/>
                <a:ea typeface="方正兰亭纤黑_GBK" panose="02000000000000000000" charset="-122"/>
              </a:rPr>
              <a:t>enviroment</a:t>
            </a:r>
            <a:r>
              <a:rPr lang="en-US" altLang="zh-CN" dirty="0" smtClean="0">
                <a:solidFill>
                  <a:schemeClr val="tx1">
                    <a:lumMod val="65000"/>
                    <a:lumOff val="35000"/>
                  </a:schemeClr>
                </a:solidFill>
                <a:latin typeface="方正兰亭纤黑_GBK" panose="02000000000000000000" charset="-122"/>
                <a:ea typeface="方正兰亭纤黑_GBK" panose="02000000000000000000" charset="-122"/>
              </a:rPr>
              <a:t>  . </a:t>
            </a:r>
            <a:endParaRPr lang="zh-CN" altLang="en-US" dirty="0">
              <a:solidFill>
                <a:schemeClr val="tx1">
                  <a:lumMod val="65000"/>
                  <a:lumOff val="35000"/>
                </a:schemeClr>
              </a:solidFill>
              <a:latin typeface="方正兰亭纤黑_GBK" panose="02000000000000000000" charset="-122"/>
              <a:ea typeface="方正兰亭纤黑_GBK" panose="02000000000000000000"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300480" y="1426845"/>
            <a:ext cx="4191635" cy="4516120"/>
          </a:xfrm>
          <a:prstGeom prst="rect">
            <a:avLst/>
          </a:prstGeom>
          <a:noFill/>
          <a:ln w="9525">
            <a:noFill/>
            <a:miter lim="800000"/>
            <a:headEnd/>
            <a:tailEnd/>
          </a:ln>
          <a:effectLst/>
        </p:spPr>
      </p:pic>
      <p:pic>
        <p:nvPicPr>
          <p:cNvPr id="3" name="图片 2"/>
          <p:cNvPicPr>
            <a:picLocks noChangeAspect="1"/>
          </p:cNvPicPr>
          <p:nvPr/>
        </p:nvPicPr>
        <p:blipFill>
          <a:blip r:embed="rId4"/>
          <a:stretch>
            <a:fillRect/>
          </a:stretch>
        </p:blipFill>
        <p:spPr>
          <a:xfrm>
            <a:off x="1246691" y="763083"/>
            <a:ext cx="4200525" cy="4524375"/>
          </a:xfrm>
          <a:prstGeom prst="rect">
            <a:avLst/>
          </a:prstGeom>
        </p:spPr>
      </p:pic>
      <p:pic>
        <p:nvPicPr>
          <p:cNvPr id="4" name="图片 3"/>
          <p:cNvPicPr>
            <a:picLocks noChangeAspect="1"/>
          </p:cNvPicPr>
          <p:nvPr/>
        </p:nvPicPr>
        <p:blipFill>
          <a:blip r:embed="rId5"/>
          <a:stretch>
            <a:fillRect/>
          </a:stretch>
        </p:blipFill>
        <p:spPr>
          <a:xfrm>
            <a:off x="6440170" y="1604645"/>
            <a:ext cx="4552950" cy="3819525"/>
          </a:xfrm>
          <a:prstGeom prst="rect">
            <a:avLst/>
          </a:prstGeom>
        </p:spPr>
      </p:pic>
      <p:sp>
        <p:nvSpPr>
          <p:cNvPr id="5" name="文本框 4"/>
          <p:cNvSpPr txBox="1"/>
          <p:nvPr/>
        </p:nvSpPr>
        <p:spPr>
          <a:xfrm>
            <a:off x="1023957" y="4627917"/>
            <a:ext cx="4044315" cy="1322070"/>
          </a:xfrm>
          <a:prstGeom prst="rect">
            <a:avLst/>
          </a:prstGeom>
          <a:noFill/>
        </p:spPr>
        <p:txBody>
          <a:bodyPr wrap="square" rtlCol="0">
            <a:spAutoFit/>
          </a:bodyPr>
          <a:lstStyle/>
          <a:p>
            <a:r>
              <a:rPr lang="en-US" altLang="zh-CN" sz="4000" dirty="0">
                <a:latin typeface="Aharoni" panose="02010803020104030203" charset="0"/>
                <a:cs typeface="Aharoni" panose="02010803020104030203" charset="0"/>
              </a:rPr>
              <a:t>Track Roller</a:t>
            </a:r>
          </a:p>
          <a:p>
            <a:r>
              <a:rPr lang="en-US" altLang="zh-CN" sz="4000" dirty="0">
                <a:latin typeface="Aharoni" panose="02010803020104030203" charset="0"/>
                <a:cs typeface="Aharoni" panose="02010803020104030203" charset="0"/>
              </a:rPr>
              <a:t>Guide Roller</a:t>
            </a:r>
          </a:p>
        </p:txBody>
      </p:sp>
      <p:sp>
        <p:nvSpPr>
          <p:cNvPr id="6" name="文本框 5"/>
          <p:cNvSpPr txBox="1"/>
          <p:nvPr/>
        </p:nvSpPr>
        <p:spPr>
          <a:xfrm>
            <a:off x="7507269" y="2855670"/>
            <a:ext cx="3574415" cy="768350"/>
          </a:xfrm>
          <a:prstGeom prst="rect">
            <a:avLst/>
          </a:prstGeom>
          <a:noFill/>
        </p:spPr>
        <p:txBody>
          <a:bodyPr wrap="square" rtlCol="0">
            <a:spAutoFit/>
          </a:bodyPr>
          <a:lstStyle/>
          <a:p>
            <a:r>
              <a:rPr lang="en-US" altLang="zh-CN" sz="4000" dirty="0">
                <a:latin typeface="Aharoni" panose="02010803020104030203" charset="0"/>
                <a:cs typeface="Aharoni" panose="02010803020104030203" charset="0"/>
              </a:rPr>
              <a:t>Trace </a:t>
            </a:r>
            <a:r>
              <a:rPr lang="en-US" altLang="zh-CN" sz="4400" dirty="0">
                <a:latin typeface="Aharoni" panose="02010803020104030203" charset="0"/>
                <a:cs typeface="Aharoni" panose="02010803020104030203" charset="0"/>
              </a:rPr>
              <a:t>Roller</a:t>
            </a:r>
          </a:p>
        </p:txBody>
      </p:sp>
      <p:pic>
        <p:nvPicPr>
          <p:cNvPr id="9" name="Picture 2"/>
          <p:cNvPicPr>
            <a:picLocks noChangeAspect="1" noChangeArrowheads="1"/>
          </p:cNvPicPr>
          <p:nvPr/>
        </p:nvPicPr>
        <p:blipFill>
          <a:blip r:embed="rId6" cstate="print"/>
          <a:srcRect/>
          <a:stretch>
            <a:fillRect/>
          </a:stretch>
        </p:blipFill>
        <p:spPr bwMode="auto">
          <a:xfrm>
            <a:off x="9481606" y="5826424"/>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rcRect/>
          <a:stretch>
            <a:fillRect/>
          </a:stretch>
        </p:blipFill>
        <p:spPr>
          <a:xfrm>
            <a:off x="1172845" y="1343025"/>
            <a:ext cx="4629150" cy="4171950"/>
          </a:xfrm>
          <a:prstGeom prst="rect">
            <a:avLst/>
          </a:prstGeom>
        </p:spPr>
      </p:pic>
      <p:pic>
        <p:nvPicPr>
          <p:cNvPr id="4" name="图片 3"/>
          <p:cNvPicPr>
            <a:picLocks noChangeAspect="1"/>
          </p:cNvPicPr>
          <p:nvPr/>
        </p:nvPicPr>
        <p:blipFill>
          <a:blip r:embed="rId4"/>
          <a:stretch>
            <a:fillRect/>
          </a:stretch>
        </p:blipFill>
        <p:spPr>
          <a:xfrm>
            <a:off x="6566535" y="1343025"/>
            <a:ext cx="4324350" cy="3943350"/>
          </a:xfrm>
          <a:prstGeom prst="rect">
            <a:avLst/>
          </a:prstGeom>
        </p:spPr>
      </p:pic>
      <p:sp>
        <p:nvSpPr>
          <p:cNvPr id="5" name="文本框 4"/>
          <p:cNvSpPr txBox="1"/>
          <p:nvPr/>
        </p:nvSpPr>
        <p:spPr>
          <a:xfrm>
            <a:off x="1169035" y="933413"/>
            <a:ext cx="3632200" cy="1322070"/>
          </a:xfrm>
          <a:prstGeom prst="rect">
            <a:avLst/>
          </a:prstGeom>
          <a:noFill/>
        </p:spPr>
        <p:txBody>
          <a:bodyPr wrap="square" rtlCol="0">
            <a:spAutoFit/>
          </a:bodyPr>
          <a:lstStyle/>
          <a:p>
            <a:r>
              <a:rPr lang="en-US" altLang="zh-CN" sz="4000" dirty="0">
                <a:latin typeface="Aharoni" panose="02010803020104030203" charset="0"/>
                <a:cs typeface="Aharoni" panose="02010803020104030203" charset="0"/>
              </a:rPr>
              <a:t>Ceramic Bearing</a:t>
            </a:r>
          </a:p>
        </p:txBody>
      </p:sp>
      <p:sp>
        <p:nvSpPr>
          <p:cNvPr id="6" name="文本框 5"/>
          <p:cNvSpPr txBox="1"/>
          <p:nvPr/>
        </p:nvSpPr>
        <p:spPr>
          <a:xfrm>
            <a:off x="5760085" y="3528060"/>
            <a:ext cx="3796030" cy="1383665"/>
          </a:xfrm>
          <a:prstGeom prst="rect">
            <a:avLst/>
          </a:prstGeom>
          <a:noFill/>
        </p:spPr>
        <p:txBody>
          <a:bodyPr wrap="square" rtlCol="0">
            <a:spAutoFit/>
          </a:bodyPr>
          <a:lstStyle/>
          <a:p>
            <a:r>
              <a:rPr lang="en-US" altLang="zh-CN" sz="4000">
                <a:latin typeface="Aharoni" panose="02010803020104030203" charset="0"/>
                <a:cs typeface="Aharoni" panose="02010803020104030203" charset="0"/>
              </a:rPr>
              <a:t>Engineered </a:t>
            </a:r>
            <a:r>
              <a:rPr lang="en-US" altLang="zh-CN" sz="4400">
                <a:latin typeface="Aharoni" panose="02010803020104030203" charset="0"/>
                <a:cs typeface="Aharoni" panose="02010803020104030203" charset="0"/>
              </a:rPr>
              <a:t>Roller </a:t>
            </a:r>
            <a:r>
              <a:rPr lang="en-US" altLang="zh-CN" sz="4000">
                <a:latin typeface="Aharoni" panose="02010803020104030203" charset="0"/>
                <a:cs typeface="Aharoni" panose="02010803020104030203" charset="0"/>
              </a:rPr>
              <a:t>Cage</a:t>
            </a:r>
            <a:endParaRPr lang="en-US" altLang="zh-CN" sz="4400">
              <a:latin typeface="Aharoni" panose="02010803020104030203" charset="0"/>
              <a:cs typeface="Aharoni" panose="02010803020104030203" charset="0"/>
            </a:endParaRPr>
          </a:p>
        </p:txBody>
      </p:sp>
      <p:sp>
        <p:nvSpPr>
          <p:cNvPr id="16" name="文本框 15"/>
          <p:cNvSpPr txBox="1"/>
          <p:nvPr/>
        </p:nvSpPr>
        <p:spPr>
          <a:xfrm>
            <a:off x="1108598" y="6154420"/>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319655" y="1407160"/>
            <a:ext cx="4391025" cy="4448175"/>
          </a:xfrm>
          <a:prstGeom prst="rect">
            <a:avLst/>
          </a:prstGeom>
        </p:spPr>
      </p:pic>
      <p:pic>
        <p:nvPicPr>
          <p:cNvPr id="3" name="图片 2"/>
          <p:cNvPicPr>
            <a:picLocks noChangeAspect="1"/>
          </p:cNvPicPr>
          <p:nvPr/>
        </p:nvPicPr>
        <p:blipFill>
          <a:blip r:embed="rId4"/>
          <a:stretch>
            <a:fillRect/>
          </a:stretch>
        </p:blipFill>
        <p:spPr>
          <a:xfrm>
            <a:off x="6137275" y="1407160"/>
            <a:ext cx="3819525" cy="4143375"/>
          </a:xfrm>
          <a:prstGeom prst="rect">
            <a:avLst/>
          </a:prstGeom>
        </p:spPr>
      </p:pic>
      <p:sp>
        <p:nvSpPr>
          <p:cNvPr id="4" name="文本框 3"/>
          <p:cNvSpPr txBox="1"/>
          <p:nvPr/>
        </p:nvSpPr>
        <p:spPr>
          <a:xfrm>
            <a:off x="2560320" y="940435"/>
            <a:ext cx="8583930" cy="922020"/>
          </a:xfrm>
          <a:prstGeom prst="rect">
            <a:avLst/>
          </a:prstGeom>
          <a:noFill/>
        </p:spPr>
        <p:txBody>
          <a:bodyPr wrap="square" rtlCol="0">
            <a:spAutoFit/>
          </a:bodyPr>
          <a:lstStyle/>
          <a:p>
            <a:r>
              <a:rPr lang="en-US" altLang="zh-CN" sz="5400">
                <a:latin typeface="Aharoni" panose="02010803020104030203" charset="0"/>
                <a:cs typeface="Aharoni" panose="02010803020104030203" charset="0"/>
              </a:rPr>
              <a:t>Engineered Bearing</a:t>
            </a:r>
          </a:p>
        </p:txBody>
      </p:sp>
      <p:sp>
        <p:nvSpPr>
          <p:cNvPr id="16" name="文本框 15"/>
          <p:cNvSpPr txBox="1"/>
          <p:nvPr/>
        </p:nvSpPr>
        <p:spPr>
          <a:xfrm>
            <a:off x="1148939" y="6194761"/>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464685" y="1138555"/>
            <a:ext cx="4857750" cy="4895850"/>
          </a:xfrm>
          <a:prstGeom prst="rect">
            <a:avLst/>
          </a:prstGeom>
        </p:spPr>
      </p:pic>
      <p:sp>
        <p:nvSpPr>
          <p:cNvPr id="4" name="标题 1"/>
          <p:cNvSpPr>
            <a:spLocks noGrp="1"/>
          </p:cNvSpPr>
          <p:nvPr/>
        </p:nvSpPr>
        <p:spPr>
          <a:xfrm>
            <a:off x="1062430" y="634328"/>
            <a:ext cx="6037617" cy="1368425"/>
          </a:xfrm>
          <a:prstGeom prst="rect">
            <a:avLst/>
          </a:prstGeom>
        </p:spPr>
        <p:txBody>
          <a:bodyPr vert="horz" lIns="91440" tIns="45720" rIns="91440" bIns="45720" rtlCol="0"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000" dirty="0" smtClean="0">
                <a:latin typeface="Aharoni" panose="02010803020104030203" charset="0"/>
                <a:cs typeface="Aharoni" panose="02010803020104030203" charset="0"/>
              </a:rPr>
              <a:t>Tapered Roller Bearing</a:t>
            </a:r>
          </a:p>
        </p:txBody>
      </p:sp>
      <p:sp>
        <p:nvSpPr>
          <p:cNvPr id="5" name="文本框 4"/>
          <p:cNvSpPr txBox="1"/>
          <p:nvPr/>
        </p:nvSpPr>
        <p:spPr>
          <a:xfrm>
            <a:off x="2128520" y="1655445"/>
            <a:ext cx="2336165" cy="645160"/>
          </a:xfrm>
          <a:prstGeom prst="rect">
            <a:avLst/>
          </a:prstGeom>
          <a:noFill/>
        </p:spPr>
        <p:txBody>
          <a:bodyPr wrap="square" rtlCol="0">
            <a:spAutoFit/>
          </a:bodyPr>
          <a:lstStyle/>
          <a:p>
            <a:r>
              <a:rPr lang="en-US" altLang="zh-CN" dirty="0" smtClean="0">
                <a:latin typeface="方正兰亭超细黑简体" panose="02000000000000000000" charset="-122"/>
                <a:ea typeface="方正兰亭超细黑简体" panose="02000000000000000000" charset="-122"/>
                <a:sym typeface="+mn-ea"/>
              </a:rPr>
              <a:t> (ID15-500MM)</a:t>
            </a:r>
            <a:endParaRPr lang="zh-CN" altLang="en-US" dirty="0"/>
          </a:p>
          <a:p>
            <a:endParaRPr lang="zh-CN" altLang="en-US"/>
          </a:p>
        </p:txBody>
      </p:sp>
      <p:pic>
        <p:nvPicPr>
          <p:cNvPr id="6" name="Picture 2"/>
          <p:cNvPicPr>
            <a:picLocks noChangeAspect="1" noChangeArrowheads="1"/>
          </p:cNvPicPr>
          <p:nvPr/>
        </p:nvPicPr>
        <p:blipFill>
          <a:blip r:embed="rId4" cstate="print"/>
          <a:srcRect/>
          <a:stretch>
            <a:fillRect/>
          </a:stretch>
        </p:blipFill>
        <p:spPr bwMode="auto">
          <a:xfrm>
            <a:off x="1399924" y="5288541"/>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067175" y="918210"/>
            <a:ext cx="6122035" cy="5247640"/>
          </a:xfrm>
          <a:prstGeom prst="rect">
            <a:avLst/>
          </a:prstGeom>
        </p:spPr>
      </p:pic>
      <p:sp>
        <p:nvSpPr>
          <p:cNvPr id="3" name="文本框 2"/>
          <p:cNvSpPr txBox="1"/>
          <p:nvPr/>
        </p:nvSpPr>
        <p:spPr>
          <a:xfrm>
            <a:off x="1008529" y="2541494"/>
            <a:ext cx="7974106" cy="830997"/>
          </a:xfrm>
          <a:prstGeom prst="rect">
            <a:avLst/>
          </a:prstGeom>
          <a:noFill/>
        </p:spPr>
        <p:txBody>
          <a:bodyPr wrap="square" rtlCol="0">
            <a:spAutoFit/>
          </a:bodyPr>
          <a:lstStyle/>
          <a:p>
            <a:r>
              <a:rPr lang="en-US" altLang="zh-CN" sz="4800" dirty="0" smtClean="0">
                <a:latin typeface="Aharoni" panose="02010803020104030203" charset="0"/>
                <a:cs typeface="Aharoni" panose="02010803020104030203" charset="0"/>
                <a:sym typeface="+mn-ea"/>
              </a:rPr>
              <a:t>Cylindrical Roller Bearing</a:t>
            </a:r>
          </a:p>
        </p:txBody>
      </p:sp>
      <p:sp>
        <p:nvSpPr>
          <p:cNvPr id="4" name="文本框 3"/>
          <p:cNvSpPr txBox="1"/>
          <p:nvPr/>
        </p:nvSpPr>
        <p:spPr>
          <a:xfrm>
            <a:off x="1759585" y="3396615"/>
            <a:ext cx="2307590" cy="645160"/>
          </a:xfrm>
          <a:prstGeom prst="rect">
            <a:avLst/>
          </a:prstGeom>
          <a:noFill/>
        </p:spPr>
        <p:txBody>
          <a:bodyPr wrap="square" rtlCol="0">
            <a:spAutoFit/>
          </a:bodyPr>
          <a:lstStyle/>
          <a:p>
            <a:r>
              <a:rPr lang="en-US" altLang="zh-CN" dirty="0" smtClean="0">
                <a:latin typeface="方正兰亭超细黑简体" panose="02000000000000000000" charset="-122"/>
                <a:ea typeface="方正兰亭超细黑简体" panose="02000000000000000000" charset="-122"/>
                <a:sym typeface="+mn-ea"/>
              </a:rPr>
              <a:t>(ID15-500MM)</a:t>
            </a:r>
            <a:endParaRPr lang="zh-CN" altLang="en-US" dirty="0">
              <a:latin typeface="方正兰亭超细黑简体" panose="02000000000000000000" charset="-122"/>
              <a:ea typeface="方正兰亭超细黑简体" panose="02000000000000000000" charset="-122"/>
            </a:endParaRPr>
          </a:p>
          <a:p>
            <a:endParaRPr lang="zh-CN" altLang="en-US">
              <a:latin typeface="方正兰亭超细黑简体" panose="02000000000000000000" charset="-122"/>
              <a:ea typeface="方正兰亭超细黑简体" panose="02000000000000000000" charset="-122"/>
            </a:endParaRPr>
          </a:p>
        </p:txBody>
      </p:sp>
      <p:sp>
        <p:nvSpPr>
          <p:cNvPr id="16" name="文本框 15"/>
          <p:cNvSpPr txBox="1"/>
          <p:nvPr/>
        </p:nvSpPr>
        <p:spPr>
          <a:xfrm>
            <a:off x="1162386" y="6127526"/>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305175" y="699770"/>
            <a:ext cx="5581650" cy="5457825"/>
          </a:xfrm>
          <a:prstGeom prst="rect">
            <a:avLst/>
          </a:prstGeom>
        </p:spPr>
      </p:pic>
      <p:sp>
        <p:nvSpPr>
          <p:cNvPr id="3" name="文本框 2"/>
          <p:cNvSpPr txBox="1"/>
          <p:nvPr/>
        </p:nvSpPr>
        <p:spPr>
          <a:xfrm>
            <a:off x="1074943" y="1009762"/>
            <a:ext cx="3458210" cy="1938020"/>
          </a:xfrm>
          <a:prstGeom prst="rect">
            <a:avLst/>
          </a:prstGeom>
          <a:noFill/>
        </p:spPr>
        <p:txBody>
          <a:bodyPr wrap="square" rtlCol="0">
            <a:spAutoFit/>
          </a:bodyPr>
          <a:lstStyle/>
          <a:p>
            <a:r>
              <a:rPr lang="en-US" altLang="zh-CN" sz="4000" dirty="0">
                <a:latin typeface="Aharoni" panose="02010803020104030203" charset="0"/>
                <a:cs typeface="Aharoni" panose="02010803020104030203" charset="0"/>
              </a:rPr>
              <a:t>Cylindrical Roller Bearing</a:t>
            </a:r>
          </a:p>
        </p:txBody>
      </p:sp>
      <p:sp>
        <p:nvSpPr>
          <p:cNvPr id="16" name="文本框 15"/>
          <p:cNvSpPr txBox="1"/>
          <p:nvPr/>
        </p:nvSpPr>
        <p:spPr>
          <a:xfrm>
            <a:off x="1162386" y="6140973"/>
            <a:ext cx="1379220" cy="368300"/>
          </a:xfrm>
          <a:prstGeom prst="rect">
            <a:avLst/>
          </a:prstGeom>
          <a:noFill/>
        </p:spPr>
        <p:txBody>
          <a:bodyPr wrap="square" rtlCol="0">
            <a:spAutoFit/>
          </a:bodyPr>
          <a:lstStyle/>
          <a:p>
            <a:pPr algn="dist"/>
            <a:r>
              <a:rPr lang="en-US" altLang="zh-CN">
                <a:latin typeface="方正兰亭纤黑_GBK" panose="02000000000000000000" charset="-122"/>
                <a:ea typeface="方正兰亭纤黑_GBK" panose="02000000000000000000" charset="-122"/>
              </a:rPr>
              <a:t>AND</a:t>
            </a:r>
          </a:p>
        </p:txBody>
      </p:sp>
      <p:pic>
        <p:nvPicPr>
          <p:cNvPr id="5" name="Picture 2"/>
          <p:cNvPicPr>
            <a:picLocks noChangeAspect="1" noChangeArrowheads="1"/>
          </p:cNvPicPr>
          <p:nvPr/>
        </p:nvPicPr>
        <p:blipFill>
          <a:blip r:embed="rId4" cstate="print"/>
          <a:srcRect/>
          <a:stretch>
            <a:fillRect/>
          </a:stretch>
        </p:blipFill>
        <p:spPr bwMode="auto">
          <a:xfrm>
            <a:off x="8432736" y="5221307"/>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enovo\Desktop\Consolidated engineering and supply transmission aparts.jpg"/>
          <p:cNvPicPr>
            <a:picLocks noChangeAspect="1" noChangeArrowheads="1"/>
          </p:cNvPicPr>
          <p:nvPr/>
        </p:nvPicPr>
        <p:blipFill>
          <a:blip r:embed="rId2" cstate="print"/>
          <a:srcRect/>
          <a:stretch>
            <a:fillRect/>
          </a:stretch>
        </p:blipFill>
        <p:spPr bwMode="auto">
          <a:xfrm>
            <a:off x="3143870" y="0"/>
            <a:ext cx="8427903" cy="6858000"/>
          </a:xfrm>
          <a:prstGeom prst="rect">
            <a:avLst/>
          </a:prstGeom>
          <a:noFill/>
        </p:spPr>
      </p:pic>
      <p:sp>
        <p:nvSpPr>
          <p:cNvPr id="3" name="文本框 2"/>
          <p:cNvSpPr txBox="1"/>
          <p:nvPr/>
        </p:nvSpPr>
        <p:spPr>
          <a:xfrm>
            <a:off x="808074" y="722683"/>
            <a:ext cx="3458210" cy="2862322"/>
          </a:xfrm>
          <a:prstGeom prst="rect">
            <a:avLst/>
          </a:prstGeom>
          <a:noFill/>
        </p:spPr>
        <p:txBody>
          <a:bodyPr wrap="square" rtlCol="0">
            <a:spAutoFit/>
          </a:bodyPr>
          <a:lstStyle/>
          <a:p>
            <a:r>
              <a:rPr lang="en-US" altLang="zh-CN" sz="3600" dirty="0" smtClean="0">
                <a:latin typeface="Aharoni" panose="02010803020104030203" charset="0"/>
                <a:cs typeface="Aharoni" panose="02010803020104030203" charset="0"/>
              </a:rPr>
              <a:t>Engineering</a:t>
            </a:r>
            <a:r>
              <a:rPr lang="en-US" altLang="zh-CN" sz="3600" dirty="0" smtClean="0">
                <a:latin typeface="Aharoni" panose="02010803020104030203" charset="0"/>
                <a:cs typeface="Aharoni" panose="02010803020104030203" charset="0"/>
              </a:rPr>
              <a:t>&amp;</a:t>
            </a:r>
          </a:p>
          <a:p>
            <a:r>
              <a:rPr lang="en-US" altLang="zh-CN" sz="3600" dirty="0" smtClean="0">
                <a:latin typeface="Aharoni" panose="02010803020104030203" charset="0"/>
                <a:cs typeface="Aharoni" panose="02010803020104030203" charset="0"/>
              </a:rPr>
              <a:t>Supply</a:t>
            </a:r>
          </a:p>
          <a:p>
            <a:r>
              <a:rPr lang="en-US" altLang="zh-CN" sz="3600" dirty="0" smtClean="0">
                <a:latin typeface="Aharoni" panose="02010803020104030203" charset="0"/>
                <a:cs typeface="Aharoni" panose="02010803020104030203" charset="0"/>
              </a:rPr>
              <a:t>consolidated</a:t>
            </a:r>
            <a:endParaRPr lang="en-US" altLang="zh-CN" sz="3600" dirty="0" smtClean="0">
              <a:latin typeface="Aharoni" panose="02010803020104030203" charset="0"/>
              <a:cs typeface="Aharoni" panose="02010803020104030203" charset="0"/>
            </a:endParaRPr>
          </a:p>
          <a:p>
            <a:r>
              <a:rPr lang="en-US" altLang="zh-CN" sz="3600" dirty="0" err="1" smtClean="0">
                <a:latin typeface="Aharoni" panose="02010803020104030203" charset="0"/>
                <a:cs typeface="Aharoni" panose="02010803020104030203" charset="0"/>
              </a:rPr>
              <a:t>Bearing&amp;shaft&amp;Gear</a:t>
            </a:r>
            <a:endParaRPr lang="en-US" altLang="zh-CN" sz="3600" dirty="0">
              <a:latin typeface="Aharoni" panose="02010803020104030203" charset="0"/>
              <a:cs typeface="Aharoni" panose="02010803020104030203"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292599" y="368636"/>
            <a:ext cx="8535670" cy="6201410"/>
          </a:xfrm>
          <a:prstGeom prst="rect">
            <a:avLst/>
          </a:prstGeom>
          <a:noFill/>
          <a:ln w="9525">
            <a:noFill/>
            <a:miter lim="800000"/>
            <a:headEnd/>
            <a:tailEnd/>
          </a:ln>
          <a:effectLst/>
        </p:spPr>
      </p:pic>
      <p:sp>
        <p:nvSpPr>
          <p:cNvPr id="5" name="文本框 4"/>
          <p:cNvSpPr txBox="1"/>
          <p:nvPr/>
        </p:nvSpPr>
        <p:spPr>
          <a:xfrm>
            <a:off x="9459147" y="645048"/>
            <a:ext cx="1413510" cy="4628515"/>
          </a:xfrm>
          <a:prstGeom prst="rect">
            <a:avLst/>
          </a:prstGeom>
          <a:noFill/>
        </p:spPr>
        <p:txBody>
          <a:bodyPr vert="eaVert" wrap="square" rtlCol="0">
            <a:spAutoFit/>
          </a:bodyPr>
          <a:lstStyle/>
          <a:p>
            <a:pPr algn="dist"/>
            <a:r>
              <a:rPr lang="en-US" altLang="zh-CN" sz="8000">
                <a:solidFill>
                  <a:schemeClr val="bg1">
                    <a:lumMod val="95000"/>
                  </a:schemeClr>
                </a:solidFill>
                <a:latin typeface="Aharoni" panose="02010803020104030203" charset="0"/>
                <a:cs typeface="Aharoni" panose="02010803020104030203" charset="0"/>
              </a:rPr>
              <a:t>AND</a:t>
            </a:r>
          </a:p>
        </p:txBody>
      </p:sp>
      <p:sp>
        <p:nvSpPr>
          <p:cNvPr id="4" name="文本框 3"/>
          <p:cNvSpPr txBox="1"/>
          <p:nvPr/>
        </p:nvSpPr>
        <p:spPr>
          <a:xfrm>
            <a:off x="9261027" y="857773"/>
            <a:ext cx="1413510" cy="4628515"/>
          </a:xfrm>
          <a:prstGeom prst="rect">
            <a:avLst/>
          </a:prstGeom>
          <a:noFill/>
        </p:spPr>
        <p:txBody>
          <a:bodyPr vert="eaVert" wrap="square" rtlCol="0">
            <a:spAutoFit/>
          </a:bodyPr>
          <a:lstStyle/>
          <a:p>
            <a:pPr algn="dist"/>
            <a:r>
              <a:rPr lang="en-US" altLang="zh-CN" sz="8000">
                <a:solidFill>
                  <a:schemeClr val="bg2"/>
                </a:solidFill>
                <a:latin typeface="Aharoni" panose="02010803020104030203" charset="0"/>
                <a:cs typeface="Aharoni" panose="02010803020104030203" charset="0"/>
              </a:rPr>
              <a:t>AND</a:t>
            </a:r>
          </a:p>
        </p:txBody>
      </p:sp>
      <p:sp>
        <p:nvSpPr>
          <p:cNvPr id="3" name="文本框 2"/>
          <p:cNvSpPr txBox="1"/>
          <p:nvPr/>
        </p:nvSpPr>
        <p:spPr>
          <a:xfrm>
            <a:off x="9089577" y="1043193"/>
            <a:ext cx="1413510" cy="4628515"/>
          </a:xfrm>
          <a:prstGeom prst="rect">
            <a:avLst/>
          </a:prstGeom>
          <a:noFill/>
        </p:spPr>
        <p:txBody>
          <a:bodyPr vert="eaVert" wrap="square" rtlCol="0">
            <a:spAutoFit/>
          </a:bodyPr>
          <a:lstStyle/>
          <a:p>
            <a:pPr algn="dist"/>
            <a:r>
              <a:rPr lang="en-US" altLang="zh-CN" sz="8000" dirty="0">
                <a:latin typeface="Aharoni" panose="02010803020104030203" charset="0"/>
                <a:cs typeface="Aharoni" panose="02010803020104030203" charset="0"/>
              </a:rPr>
              <a:t>AND</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3" cstate="print"/>
          <a:srcRect/>
          <a:stretch>
            <a:fillRect/>
          </a:stretch>
        </p:blipFill>
        <p:spPr bwMode="auto">
          <a:xfrm>
            <a:off x="4178243" y="1757795"/>
            <a:ext cx="2774950" cy="2774950"/>
          </a:xfrm>
          <a:prstGeom prst="rect">
            <a:avLst/>
          </a:prstGeom>
          <a:noFill/>
          <a:ln w="9525">
            <a:noFill/>
            <a:miter lim="800000"/>
            <a:headEnd/>
            <a:tailEnd/>
          </a:ln>
          <a:effectLst/>
        </p:spPr>
      </p:pic>
      <p:pic>
        <p:nvPicPr>
          <p:cNvPr id="19458" name="Picture 2"/>
          <p:cNvPicPr>
            <a:picLocks noChangeAspect="1" noChangeArrowheads="1"/>
          </p:cNvPicPr>
          <p:nvPr/>
        </p:nvPicPr>
        <p:blipFill>
          <a:blip r:embed="rId4" cstate="print"/>
          <a:srcRect/>
          <a:stretch>
            <a:fillRect/>
          </a:stretch>
        </p:blipFill>
        <p:spPr bwMode="auto">
          <a:xfrm>
            <a:off x="791343" y="4138988"/>
            <a:ext cx="6504172" cy="1735339"/>
          </a:xfrm>
          <a:prstGeom prst="rect">
            <a:avLst/>
          </a:prstGeom>
          <a:noFill/>
          <a:ln w="9525">
            <a:noFill/>
            <a:miter lim="800000"/>
            <a:headEnd/>
            <a:tailEnd/>
          </a:ln>
          <a:effectLst/>
        </p:spPr>
      </p:pic>
      <p:pic>
        <p:nvPicPr>
          <p:cNvPr id="19462" name="Picture 6"/>
          <p:cNvPicPr>
            <a:picLocks noChangeAspect="1" noChangeArrowheads="1"/>
          </p:cNvPicPr>
          <p:nvPr/>
        </p:nvPicPr>
        <p:blipFill>
          <a:blip r:embed="rId5"/>
          <a:srcRect/>
          <a:stretch>
            <a:fillRect/>
          </a:stretch>
        </p:blipFill>
        <p:spPr bwMode="auto">
          <a:xfrm>
            <a:off x="1025236" y="2251692"/>
            <a:ext cx="2895254" cy="2095460"/>
          </a:xfrm>
          <a:prstGeom prst="rect">
            <a:avLst/>
          </a:prstGeom>
          <a:noFill/>
          <a:ln w="9525">
            <a:noFill/>
            <a:miter lim="800000"/>
            <a:headEnd/>
            <a:tailEnd/>
          </a:ln>
          <a:effectLst/>
        </p:spPr>
      </p:pic>
      <p:pic>
        <p:nvPicPr>
          <p:cNvPr id="21509" name="Picture 5"/>
          <p:cNvPicPr>
            <a:picLocks noChangeAspect="1" noChangeArrowheads="1"/>
          </p:cNvPicPr>
          <p:nvPr/>
        </p:nvPicPr>
        <p:blipFill>
          <a:blip r:embed="rId6" cstate="print"/>
          <a:srcRect/>
          <a:stretch>
            <a:fillRect/>
          </a:stretch>
        </p:blipFill>
        <p:spPr bwMode="auto">
          <a:xfrm>
            <a:off x="8270875" y="-469265"/>
            <a:ext cx="3204845" cy="382651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7" cstate="print"/>
          <a:srcRect/>
          <a:stretch>
            <a:fillRect/>
          </a:stretch>
        </p:blipFill>
        <p:spPr bwMode="auto">
          <a:xfrm>
            <a:off x="8263255" y="3630295"/>
            <a:ext cx="3212465" cy="4114165"/>
          </a:xfrm>
          <a:prstGeom prst="rect">
            <a:avLst/>
          </a:prstGeom>
          <a:noFill/>
          <a:ln w="9525">
            <a:noFill/>
            <a:miter lim="800000"/>
            <a:headEnd/>
            <a:tailEnd/>
          </a:ln>
          <a:effectLst/>
        </p:spPr>
      </p:pic>
      <p:sp>
        <p:nvSpPr>
          <p:cNvPr id="2" name="标题 1"/>
          <p:cNvSpPr>
            <a:spLocks noGrp="1"/>
          </p:cNvSpPr>
          <p:nvPr/>
        </p:nvSpPr>
        <p:spPr>
          <a:xfrm>
            <a:off x="887095" y="927100"/>
            <a:ext cx="3726815" cy="10293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6000" dirty="0" smtClean="0">
                <a:latin typeface="Aharoni" panose="02010803020104030203" charset="0"/>
                <a:cs typeface="Aharoni" panose="02010803020104030203" charset="0"/>
              </a:rPr>
              <a:t>Gear </a:t>
            </a:r>
          </a:p>
          <a:p>
            <a:pPr algn="l"/>
            <a:r>
              <a:rPr lang="en-US" altLang="zh-CN" sz="6000" dirty="0" smtClean="0">
                <a:latin typeface="Aharoni" panose="02010803020104030203" charset="0"/>
                <a:cs typeface="Aharoni" panose="02010803020104030203" charset="0"/>
              </a:rPr>
              <a:t>Shaft</a:t>
            </a:r>
            <a:r>
              <a:rPr lang="en-US" altLang="zh-CN" sz="2400" dirty="0" smtClean="0"/>
              <a:t> </a:t>
            </a:r>
            <a:endParaRPr lang="zh-CN" altLang="en-US" sz="2400" dirty="0"/>
          </a:p>
        </p:txBody>
      </p:sp>
      <p:pic>
        <p:nvPicPr>
          <p:cNvPr id="3" name="图片 2"/>
          <p:cNvPicPr>
            <a:picLocks noChangeAspect="1"/>
          </p:cNvPicPr>
          <p:nvPr/>
        </p:nvPicPr>
        <p:blipFill>
          <a:blip r:embed="rId8"/>
          <a:stretch>
            <a:fillRect/>
          </a:stretch>
        </p:blipFill>
        <p:spPr>
          <a:xfrm>
            <a:off x="2139315" y="6449695"/>
            <a:ext cx="11182985" cy="675005"/>
          </a:xfrm>
          <a:prstGeom prst="rect">
            <a:avLst/>
          </a:prstGeom>
        </p:spPr>
      </p:pic>
      <p:pic>
        <p:nvPicPr>
          <p:cNvPr id="4" name="图片 3"/>
          <p:cNvPicPr>
            <a:picLocks noChangeAspect="1"/>
          </p:cNvPicPr>
          <p:nvPr/>
        </p:nvPicPr>
        <p:blipFill>
          <a:blip r:embed="rId8"/>
          <a:stretch>
            <a:fillRect/>
          </a:stretch>
        </p:blipFill>
        <p:spPr>
          <a:xfrm>
            <a:off x="3615690" y="-469265"/>
            <a:ext cx="15665450" cy="945515"/>
          </a:xfrm>
          <a:prstGeom prst="rect">
            <a:avLst/>
          </a:prstGeom>
        </p:spPr>
      </p:pic>
      <p:sp>
        <p:nvSpPr>
          <p:cNvPr id="16" name="文本框 15"/>
          <p:cNvSpPr txBox="1"/>
          <p:nvPr/>
        </p:nvSpPr>
        <p:spPr>
          <a:xfrm>
            <a:off x="1184390" y="6195984"/>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1416505" y="274320"/>
            <a:ext cx="2998741" cy="1446550"/>
          </a:xfrm>
          <a:prstGeom prst="rect">
            <a:avLst/>
          </a:prstGeom>
          <a:noFill/>
        </p:spPr>
        <p:txBody>
          <a:bodyPr wrap="square" rtlCol="0">
            <a:spAutoFit/>
          </a:bodyPr>
          <a:lstStyle/>
          <a:p>
            <a:r>
              <a:rPr lang="en-US" altLang="zh-CN" sz="8800" i="1" dirty="0" smtClean="0">
                <a:latin typeface="Aharoni" panose="02010803020104030203" charset="0"/>
                <a:cs typeface="Aharoni" panose="02010803020104030203" charset="0"/>
                <a:sym typeface="+mn-ea"/>
              </a:rPr>
              <a:t>Brief</a:t>
            </a:r>
          </a:p>
        </p:txBody>
      </p:sp>
      <p:sp>
        <p:nvSpPr>
          <p:cNvPr id="4" name="文本框 3"/>
          <p:cNvSpPr txBox="1"/>
          <p:nvPr/>
        </p:nvSpPr>
        <p:spPr>
          <a:xfrm>
            <a:off x="1250575" y="1907177"/>
            <a:ext cx="10192871" cy="3939540"/>
          </a:xfrm>
          <a:prstGeom prst="rect">
            <a:avLst/>
          </a:prstGeom>
          <a:noFill/>
        </p:spPr>
        <p:txBody>
          <a:bodyPr wrap="square" rtlCol="0">
            <a:spAutoFit/>
          </a:bodyPr>
          <a:lstStyle/>
          <a:p>
            <a:r>
              <a:rPr lang="en-US" sz="3000" dirty="0" smtClean="0">
                <a:latin typeface="方正兰亭纤黑_GBK" panose="02000000000000000000" charset="-122"/>
                <a:ea typeface="方正兰亭纤黑_GBK" panose="02000000000000000000" charset="-122"/>
                <a:sym typeface="+mn-ea"/>
              </a:rPr>
              <a:t>           </a:t>
            </a:r>
            <a:r>
              <a:rPr lang="en-US" sz="2000" dirty="0" smtClean="0">
                <a:latin typeface="方正兰亭纤黑_GBK" panose="02000000000000000000" charset="-122"/>
                <a:ea typeface="方正兰亭纤黑_GBK" panose="02000000000000000000" charset="-122"/>
                <a:sym typeface="+mn-ea"/>
              </a:rPr>
              <a:t>,</a:t>
            </a:r>
            <a:r>
              <a:rPr lang="en-US" sz="2000" dirty="0" smtClean="0"/>
              <a:t> is a bridge connects China to the world .</a:t>
            </a:r>
            <a:endParaRPr lang="zh-CN" altLang="en-US" sz="2000" dirty="0" smtClean="0"/>
          </a:p>
          <a:p>
            <a:r>
              <a:rPr lang="en-US" sz="2000" dirty="0" smtClean="0"/>
              <a:t>Ningbo AND Machinery, is professional with mechanical power transmission parts , </a:t>
            </a:r>
            <a:r>
              <a:rPr lang="en-US" sz="2000" dirty="0" err="1" smtClean="0"/>
              <a:t>engineering&amp;supply</a:t>
            </a:r>
            <a:r>
              <a:rPr lang="en-US" sz="2000" dirty="0" smtClean="0"/>
              <a:t> </a:t>
            </a:r>
            <a:r>
              <a:rPr lang="en-US" sz="2000" dirty="0" smtClean="0"/>
              <a:t>bearings, shafts, gears and machining parts of various </a:t>
            </a:r>
            <a:r>
              <a:rPr lang="en-US" sz="2000" dirty="0" smtClean="0"/>
              <a:t>machinery  . </a:t>
            </a:r>
            <a:endParaRPr lang="en-US" sz="2000" dirty="0" smtClean="0"/>
          </a:p>
          <a:p>
            <a:r>
              <a:rPr lang="en-US" sz="2000" dirty="0" smtClean="0"/>
              <a:t>Our parts work in not only the traditional common areas such as construction machinery, mining machinery, agricultural machinery, food machinery and household appliances, machine tools and all other equipments of industry process , but also exist in new energy power generation, E-Bike , Electric vehicle ,etc……. </a:t>
            </a:r>
            <a:endParaRPr lang="zh-CN" altLang="en-US" sz="2000" dirty="0" smtClean="0"/>
          </a:p>
          <a:p>
            <a:r>
              <a:rPr lang="en-US" sz="2000" dirty="0" smtClean="0"/>
              <a:t>We have established firm cooperative relationship with clients all over the world in the past 20 years , built good reputation depends on our professional technical ability and perfect service.</a:t>
            </a:r>
            <a:endParaRPr lang="zh-CN" altLang="en-US" sz="2000" dirty="0" smtClean="0"/>
          </a:p>
          <a:p>
            <a:r>
              <a:rPr lang="en-US" sz="2000" dirty="0" smtClean="0"/>
              <a:t>We are unsung heroes, supporting machines running in every corner of the world.</a:t>
            </a:r>
            <a:endParaRPr lang="zh-CN" altLang="en-US" sz="2000" dirty="0" smtClean="0"/>
          </a:p>
          <a:p>
            <a:r>
              <a:rPr lang="en-US" sz="2000" dirty="0" smtClean="0"/>
              <a:t>Drop me an opportunity to be a trusted partner to you !</a:t>
            </a:r>
            <a:endParaRPr lang="zh-CN" altLang="en-US" sz="2000" dirty="0" smtClean="0"/>
          </a:p>
        </p:txBody>
      </p:sp>
      <p:pic>
        <p:nvPicPr>
          <p:cNvPr id="5" name="Picture 2"/>
          <p:cNvPicPr>
            <a:picLocks noChangeAspect="1" noChangeArrowheads="1"/>
          </p:cNvPicPr>
          <p:nvPr/>
        </p:nvPicPr>
        <p:blipFill>
          <a:blip r:embed="rId3" cstate="print"/>
          <a:srcRect/>
          <a:stretch>
            <a:fillRect/>
          </a:stretch>
        </p:blipFill>
        <p:spPr bwMode="auto">
          <a:xfrm>
            <a:off x="1299810" y="1918159"/>
            <a:ext cx="1214196" cy="520754"/>
          </a:xfrm>
          <a:prstGeom prst="rect">
            <a:avLst/>
          </a:prstGeom>
          <a:noFill/>
          <a:ln w="9525">
            <a:noFill/>
            <a:miter lim="800000"/>
            <a:headEnd/>
            <a:tailEnd/>
          </a:ln>
          <a:effectLst/>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8260" y="-723265"/>
            <a:ext cx="5514975" cy="5915025"/>
          </a:xfrm>
          <a:prstGeom prst="rect">
            <a:avLst/>
          </a:prstGeom>
        </p:spPr>
      </p:pic>
      <p:pic>
        <p:nvPicPr>
          <p:cNvPr id="20483" name="Picture 3"/>
          <p:cNvPicPr>
            <a:picLocks noChangeAspect="1" noChangeArrowheads="1"/>
          </p:cNvPicPr>
          <p:nvPr/>
        </p:nvPicPr>
        <p:blipFill>
          <a:blip r:embed="rId4" cstate="print"/>
          <a:srcRect/>
          <a:stretch>
            <a:fillRect/>
          </a:stretch>
        </p:blipFill>
        <p:spPr bwMode="auto">
          <a:xfrm>
            <a:off x="6247441" y="1250626"/>
            <a:ext cx="4357694" cy="4357694"/>
          </a:xfrm>
          <a:prstGeom prst="rect">
            <a:avLst/>
          </a:prstGeom>
          <a:noFill/>
          <a:ln w="9525">
            <a:noFill/>
            <a:miter lim="800000"/>
            <a:headEnd/>
            <a:tailEnd/>
          </a:ln>
          <a:effectLst/>
        </p:spPr>
      </p:pic>
      <p:sp>
        <p:nvSpPr>
          <p:cNvPr id="5" name="标题 1"/>
          <p:cNvSpPr>
            <a:spLocks noGrp="1"/>
          </p:cNvSpPr>
          <p:nvPr/>
        </p:nvSpPr>
        <p:spPr>
          <a:xfrm>
            <a:off x="4715510" y="1790065"/>
            <a:ext cx="2602230" cy="12579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6000" dirty="0" smtClean="0">
                <a:latin typeface="Aharoni" panose="02010803020104030203" charset="0"/>
                <a:cs typeface="Aharoni" panose="02010803020104030203" charset="0"/>
              </a:rPr>
              <a:t>Axle</a:t>
            </a:r>
          </a:p>
        </p:txBody>
      </p:sp>
      <p:pic>
        <p:nvPicPr>
          <p:cNvPr id="6" name="Picture 2"/>
          <p:cNvPicPr>
            <a:picLocks noChangeAspect="1" noChangeArrowheads="1"/>
          </p:cNvPicPr>
          <p:nvPr/>
        </p:nvPicPr>
        <p:blipFill>
          <a:blip r:embed="rId5" cstate="print"/>
          <a:srcRect/>
          <a:stretch>
            <a:fillRect/>
          </a:stretch>
        </p:blipFill>
        <p:spPr bwMode="auto">
          <a:xfrm>
            <a:off x="1467159" y="5638165"/>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srcRect/>
          <a:stretch>
            <a:fillRect/>
          </a:stretch>
        </p:blipFill>
        <p:spPr bwMode="auto">
          <a:xfrm>
            <a:off x="1197610" y="640080"/>
            <a:ext cx="4231005" cy="5575935"/>
          </a:xfrm>
          <a:prstGeom prst="rect">
            <a:avLst/>
          </a:prstGeom>
          <a:noFill/>
          <a:ln w="9525">
            <a:noFill/>
            <a:miter lim="800000"/>
            <a:headEnd/>
            <a:tailEnd/>
          </a:ln>
          <a:effectLst/>
        </p:spPr>
      </p:pic>
      <p:pic>
        <p:nvPicPr>
          <p:cNvPr id="24578" name="Picture 2" descr="C:\Users\lenovo\Desktop\网站产品图片\场景\电子样本分类图片\Spindle.jpg"/>
          <p:cNvPicPr>
            <a:picLocks noChangeAspect="1" noChangeArrowheads="1"/>
          </p:cNvPicPr>
          <p:nvPr/>
        </p:nvPicPr>
        <p:blipFill>
          <a:blip r:embed="rId4" cstate="print"/>
          <a:srcRect/>
          <a:stretch>
            <a:fillRect/>
          </a:stretch>
        </p:blipFill>
        <p:spPr bwMode="auto">
          <a:xfrm>
            <a:off x="7195185" y="1140460"/>
            <a:ext cx="4060190" cy="4577715"/>
          </a:xfrm>
          <a:prstGeom prst="rect">
            <a:avLst/>
          </a:prstGeom>
          <a:noFill/>
        </p:spPr>
      </p:pic>
      <p:sp>
        <p:nvSpPr>
          <p:cNvPr id="2" name="标题 1"/>
          <p:cNvSpPr>
            <a:spLocks noGrp="1"/>
          </p:cNvSpPr>
          <p:nvPr/>
        </p:nvSpPr>
        <p:spPr>
          <a:xfrm>
            <a:off x="4469130" y="1128395"/>
            <a:ext cx="2469515" cy="15862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800" dirty="0" err="1" smtClean="0">
                <a:latin typeface="Aharoni" panose="02010803020104030203" charset="0"/>
                <a:cs typeface="Aharoni" panose="02010803020104030203" charset="0"/>
              </a:rPr>
              <a:t>Spline</a:t>
            </a:r>
            <a:r>
              <a:rPr lang="en-US" altLang="zh-CN" sz="4800" dirty="0" smtClean="0">
                <a:latin typeface="Aharoni" panose="02010803020104030203" charset="0"/>
                <a:cs typeface="Aharoni" panose="02010803020104030203" charset="0"/>
              </a:rPr>
              <a:t> Shaft</a:t>
            </a:r>
          </a:p>
        </p:txBody>
      </p:sp>
      <p:pic>
        <p:nvPicPr>
          <p:cNvPr id="6" name="Picture 2"/>
          <p:cNvPicPr>
            <a:picLocks noChangeAspect="1" noChangeArrowheads="1"/>
          </p:cNvPicPr>
          <p:nvPr/>
        </p:nvPicPr>
        <p:blipFill>
          <a:blip r:embed="rId5" cstate="print"/>
          <a:srcRect/>
          <a:stretch>
            <a:fillRect/>
          </a:stretch>
        </p:blipFill>
        <p:spPr bwMode="auto">
          <a:xfrm>
            <a:off x="4694453" y="5759188"/>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254240" y="1370965"/>
            <a:ext cx="2312035" cy="4116070"/>
          </a:xfrm>
          <a:prstGeom prst="rect">
            <a:avLst/>
          </a:prstGeom>
        </p:spPr>
      </p:pic>
      <p:pic>
        <p:nvPicPr>
          <p:cNvPr id="25602" name="Picture 2"/>
          <p:cNvPicPr>
            <a:picLocks noChangeAspect="1" noChangeArrowheads="1"/>
          </p:cNvPicPr>
          <p:nvPr/>
        </p:nvPicPr>
        <p:blipFill>
          <a:blip r:embed="rId4" cstate="print"/>
          <a:srcRect/>
          <a:stretch>
            <a:fillRect/>
          </a:stretch>
        </p:blipFill>
        <p:spPr bwMode="auto">
          <a:xfrm>
            <a:off x="1697990" y="1543685"/>
            <a:ext cx="3833495" cy="2241550"/>
          </a:xfrm>
          <a:prstGeom prst="rect">
            <a:avLst/>
          </a:prstGeom>
          <a:noFill/>
          <a:ln w="9525">
            <a:noFill/>
            <a:miter lim="800000"/>
            <a:headEnd/>
            <a:tailEnd/>
          </a:ln>
          <a:effectLst/>
        </p:spPr>
      </p:pic>
      <p:pic>
        <p:nvPicPr>
          <p:cNvPr id="25604" name="Picture 4"/>
          <p:cNvPicPr>
            <a:picLocks noChangeAspect="1" noChangeArrowheads="1"/>
          </p:cNvPicPr>
          <p:nvPr/>
        </p:nvPicPr>
        <p:blipFill>
          <a:blip r:embed="rId5" cstate="print"/>
          <a:srcRect/>
          <a:stretch>
            <a:fillRect/>
          </a:stretch>
        </p:blipFill>
        <p:spPr bwMode="auto">
          <a:xfrm>
            <a:off x="2252980" y="3386455"/>
            <a:ext cx="4318000" cy="2258695"/>
          </a:xfrm>
          <a:prstGeom prst="rect">
            <a:avLst/>
          </a:prstGeom>
          <a:noFill/>
          <a:ln w="9525">
            <a:noFill/>
            <a:miter lim="800000"/>
            <a:headEnd/>
            <a:tailEnd/>
          </a:ln>
          <a:effectLst/>
        </p:spPr>
      </p:pic>
      <p:sp>
        <p:nvSpPr>
          <p:cNvPr id="8" name="标题 1"/>
          <p:cNvSpPr>
            <a:spLocks noGrp="1"/>
          </p:cNvSpPr>
          <p:nvPr/>
        </p:nvSpPr>
        <p:spPr>
          <a:xfrm>
            <a:off x="3676650" y="2465070"/>
            <a:ext cx="4475480" cy="169989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800" dirty="0" err="1" smtClean="0">
                <a:latin typeface="Aharoni" panose="02010803020104030203" charset="0"/>
                <a:cs typeface="Aharoni" panose="02010803020104030203" charset="0"/>
              </a:rPr>
              <a:t>Spline</a:t>
            </a:r>
            <a:r>
              <a:rPr lang="en-US" altLang="zh-CN" sz="4800" dirty="0" smtClean="0">
                <a:latin typeface="Aharoni" panose="02010803020104030203" charset="0"/>
                <a:cs typeface="Aharoni" panose="02010803020104030203" charset="0"/>
              </a:rPr>
              <a:t> Shaft</a:t>
            </a:r>
          </a:p>
        </p:txBody>
      </p:sp>
      <p:pic>
        <p:nvPicPr>
          <p:cNvPr id="7" name="Picture 2"/>
          <p:cNvPicPr>
            <a:picLocks noChangeAspect="1" noChangeArrowheads="1"/>
          </p:cNvPicPr>
          <p:nvPr/>
        </p:nvPicPr>
        <p:blipFill>
          <a:blip r:embed="rId6" cstate="print"/>
          <a:srcRect/>
          <a:stretch>
            <a:fillRect/>
          </a:stretch>
        </p:blipFill>
        <p:spPr bwMode="auto">
          <a:xfrm>
            <a:off x="1467159" y="5638165"/>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218690" y="1065530"/>
            <a:ext cx="8410575" cy="5438775"/>
          </a:xfrm>
          <a:prstGeom prst="rect">
            <a:avLst/>
          </a:prstGeom>
        </p:spPr>
      </p:pic>
      <p:pic>
        <p:nvPicPr>
          <p:cNvPr id="2" name="图片 1"/>
          <p:cNvPicPr>
            <a:picLocks noChangeAspect="1"/>
          </p:cNvPicPr>
          <p:nvPr/>
        </p:nvPicPr>
        <p:blipFill>
          <a:blip r:embed="rId3"/>
          <a:stretch>
            <a:fillRect/>
          </a:stretch>
        </p:blipFill>
        <p:spPr>
          <a:xfrm>
            <a:off x="2218690" y="1065530"/>
            <a:ext cx="8410575" cy="5438775"/>
          </a:xfrm>
          <a:prstGeom prst="rect">
            <a:avLst/>
          </a:prstGeom>
        </p:spPr>
      </p:pic>
      <p:sp>
        <p:nvSpPr>
          <p:cNvPr id="3" name="标题 1"/>
          <p:cNvSpPr>
            <a:spLocks noGrp="1"/>
          </p:cNvSpPr>
          <p:nvPr/>
        </p:nvSpPr>
        <p:spPr>
          <a:xfrm>
            <a:off x="4018280" y="1997075"/>
            <a:ext cx="6064250" cy="2864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4800" dirty="0" smtClean="0">
                <a:latin typeface="Aharoni" panose="02010803020104030203" charset="0"/>
                <a:cs typeface="Aharoni" panose="02010803020104030203" charset="0"/>
              </a:rPr>
              <a:t>Electric </a:t>
            </a:r>
          </a:p>
          <a:p>
            <a:pPr algn="l"/>
            <a:r>
              <a:rPr lang="en-US" altLang="zh-CN" sz="4800" dirty="0" smtClean="0">
                <a:latin typeface="Aharoni" panose="02010803020104030203" charset="0"/>
                <a:cs typeface="Aharoni" panose="02010803020104030203" charset="0"/>
              </a:rPr>
              <a:t>Motor </a:t>
            </a:r>
          </a:p>
          <a:p>
            <a:pPr algn="l"/>
            <a:r>
              <a:rPr lang="en-US" altLang="zh-CN" sz="4800" dirty="0" smtClean="0">
                <a:latin typeface="Aharoni" panose="02010803020104030203" charset="0"/>
                <a:cs typeface="Aharoni" panose="02010803020104030203" charset="0"/>
              </a:rPr>
              <a:t>Shaft</a:t>
            </a:r>
            <a:endParaRPr lang="zh-CN" altLang="en-US" sz="4800" dirty="0">
              <a:latin typeface="Aharoni" panose="02010803020104030203" charset="0"/>
              <a:cs typeface="Aharoni" panose="02010803020104030203" charset="0"/>
            </a:endParaRPr>
          </a:p>
        </p:txBody>
      </p:sp>
      <p:sp>
        <p:nvSpPr>
          <p:cNvPr id="16" name="文本框 15"/>
          <p:cNvSpPr txBox="1"/>
          <p:nvPr/>
        </p:nvSpPr>
        <p:spPr>
          <a:xfrm>
            <a:off x="1175833" y="6073737"/>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69595" y="984250"/>
            <a:ext cx="9001125" cy="5343525"/>
          </a:xfrm>
          <a:prstGeom prst="rect">
            <a:avLst/>
          </a:prstGeom>
        </p:spPr>
      </p:pic>
      <p:sp>
        <p:nvSpPr>
          <p:cNvPr id="3" name="文本框 2"/>
          <p:cNvSpPr txBox="1"/>
          <p:nvPr/>
        </p:nvSpPr>
        <p:spPr>
          <a:xfrm>
            <a:off x="5703570" y="2534920"/>
            <a:ext cx="2863215" cy="2584450"/>
          </a:xfrm>
          <a:prstGeom prst="rect">
            <a:avLst/>
          </a:prstGeom>
          <a:noFill/>
        </p:spPr>
        <p:txBody>
          <a:bodyPr wrap="square" rtlCol="0">
            <a:spAutoFit/>
          </a:bodyPr>
          <a:lstStyle/>
          <a:p>
            <a:r>
              <a:rPr lang="en-US" altLang="zh-CN" sz="5400" dirty="0" smtClean="0">
                <a:latin typeface="Aharoni" panose="02010803020104030203" charset="0"/>
                <a:cs typeface="Aharoni" panose="02010803020104030203" charset="0"/>
                <a:sym typeface="+mn-ea"/>
              </a:rPr>
              <a:t>Drive Shaft</a:t>
            </a:r>
            <a:endParaRPr lang="zh-CN" altLang="en-US" sz="5400" dirty="0">
              <a:latin typeface="Aharoni" panose="02010803020104030203" charset="0"/>
              <a:cs typeface="Aharoni" panose="02010803020104030203" charset="0"/>
            </a:endParaRPr>
          </a:p>
          <a:p>
            <a:endParaRPr lang="zh-CN" altLang="en-US" sz="5400" dirty="0">
              <a:latin typeface="Aharoni" panose="02010803020104030203" charset="0"/>
              <a:cs typeface="Aharoni" panose="02010803020104030203" charset="0"/>
            </a:endParaRPr>
          </a:p>
        </p:txBody>
      </p:sp>
      <p:sp>
        <p:nvSpPr>
          <p:cNvPr id="16" name="文本框 15"/>
          <p:cNvSpPr txBox="1"/>
          <p:nvPr/>
        </p:nvSpPr>
        <p:spPr>
          <a:xfrm>
            <a:off x="1269962" y="6140973"/>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71650" y="401399"/>
            <a:ext cx="9086850" cy="6456601"/>
          </a:xfrm>
          <a:prstGeom prst="rect">
            <a:avLst/>
          </a:prstGeom>
          <a:noFill/>
          <a:ln w="9525">
            <a:noFill/>
            <a:miter lim="800000"/>
            <a:headEnd/>
            <a:tailEnd/>
          </a:ln>
          <a:effectLst/>
        </p:spPr>
      </p:pic>
      <p:sp>
        <p:nvSpPr>
          <p:cNvPr id="3" name="文本框 2"/>
          <p:cNvSpPr txBox="1"/>
          <p:nvPr/>
        </p:nvSpPr>
        <p:spPr>
          <a:xfrm>
            <a:off x="6352156" y="2152148"/>
            <a:ext cx="2863215" cy="923330"/>
          </a:xfrm>
          <a:prstGeom prst="rect">
            <a:avLst/>
          </a:prstGeom>
          <a:noFill/>
        </p:spPr>
        <p:txBody>
          <a:bodyPr wrap="square" rtlCol="0">
            <a:spAutoFit/>
          </a:bodyPr>
          <a:lstStyle/>
          <a:p>
            <a:r>
              <a:rPr lang="en-US" altLang="zh-CN" sz="5400" dirty="0" smtClean="0">
                <a:latin typeface="Aharoni" panose="02010803020104030203" charset="0"/>
                <a:cs typeface="Aharoni" panose="02010803020104030203" charset="0"/>
                <a:sym typeface="+mn-ea"/>
              </a:rPr>
              <a:t>Shafts</a:t>
            </a:r>
            <a:endParaRPr lang="zh-CN" altLang="en-US" sz="5400" dirty="0">
              <a:latin typeface="Aharoni" panose="02010803020104030203" charset="0"/>
              <a:cs typeface="Aharoni" panose="02010803020104030203"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7161530" y="1064895"/>
            <a:ext cx="4919980" cy="4728210"/>
          </a:xfrm>
          <a:prstGeom prst="rect">
            <a:avLst/>
          </a:prstGeom>
        </p:spPr>
      </p:pic>
      <p:pic>
        <p:nvPicPr>
          <p:cNvPr id="4" name="Picture 4"/>
          <p:cNvPicPr>
            <a:picLocks noChangeAspect="1" noChangeArrowheads="1"/>
          </p:cNvPicPr>
          <p:nvPr/>
        </p:nvPicPr>
        <p:blipFill>
          <a:blip r:embed="rId4" cstate="print"/>
          <a:srcRect/>
          <a:stretch>
            <a:fillRect/>
          </a:stretch>
        </p:blipFill>
        <p:spPr bwMode="auto">
          <a:xfrm>
            <a:off x="1088230" y="1545674"/>
            <a:ext cx="2764529" cy="1674612"/>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a:stretch>
            <a:fillRect/>
          </a:stretch>
        </p:blipFill>
        <p:spPr bwMode="auto">
          <a:xfrm>
            <a:off x="921883" y="3499698"/>
            <a:ext cx="3097858" cy="1857388"/>
          </a:xfrm>
          <a:prstGeom prst="rect">
            <a:avLst/>
          </a:prstGeom>
          <a:noFill/>
          <a:ln w="9525">
            <a:noFill/>
            <a:miter lim="800000"/>
            <a:headEnd/>
            <a:tailEnd/>
          </a:ln>
          <a:effectLst/>
        </p:spPr>
      </p:pic>
      <p:pic>
        <p:nvPicPr>
          <p:cNvPr id="5" name="Picture 6"/>
          <p:cNvPicPr>
            <a:picLocks noChangeAspect="1" noChangeArrowheads="1"/>
          </p:cNvPicPr>
          <p:nvPr/>
        </p:nvPicPr>
        <p:blipFill>
          <a:blip r:embed="rId6" cstate="print"/>
          <a:srcRect/>
          <a:stretch>
            <a:fillRect/>
          </a:stretch>
        </p:blipFill>
        <p:spPr bwMode="auto">
          <a:xfrm>
            <a:off x="5593416" y="2253279"/>
            <a:ext cx="2043094" cy="3077099"/>
          </a:xfrm>
          <a:prstGeom prst="rect">
            <a:avLst/>
          </a:prstGeom>
          <a:noFill/>
          <a:ln w="9525">
            <a:noFill/>
            <a:miter lim="800000"/>
            <a:headEnd/>
            <a:tailEnd/>
          </a:ln>
          <a:effectLst/>
        </p:spPr>
      </p:pic>
      <p:pic>
        <p:nvPicPr>
          <p:cNvPr id="28679" name="Picture 7"/>
          <p:cNvPicPr>
            <a:picLocks noChangeAspect="1" noChangeArrowheads="1"/>
          </p:cNvPicPr>
          <p:nvPr/>
        </p:nvPicPr>
        <p:blipFill>
          <a:blip r:embed="rId7" cstate="print"/>
          <a:srcRect/>
          <a:stretch>
            <a:fillRect/>
          </a:stretch>
        </p:blipFill>
        <p:spPr bwMode="auto">
          <a:xfrm>
            <a:off x="4218276" y="3246762"/>
            <a:ext cx="1002803" cy="2083495"/>
          </a:xfrm>
          <a:prstGeom prst="rect">
            <a:avLst/>
          </a:prstGeom>
          <a:noFill/>
          <a:ln w="9525">
            <a:noFill/>
            <a:miter lim="800000"/>
            <a:headEnd/>
            <a:tailEnd/>
          </a:ln>
          <a:effectLst/>
        </p:spPr>
      </p:pic>
      <p:sp>
        <p:nvSpPr>
          <p:cNvPr id="12" name="文本框 11"/>
          <p:cNvSpPr txBox="1"/>
          <p:nvPr/>
        </p:nvSpPr>
        <p:spPr>
          <a:xfrm>
            <a:off x="4218305" y="1572260"/>
            <a:ext cx="6593840" cy="1568450"/>
          </a:xfrm>
          <a:prstGeom prst="rect">
            <a:avLst/>
          </a:prstGeom>
          <a:noFill/>
        </p:spPr>
        <p:txBody>
          <a:bodyPr wrap="square" rtlCol="0">
            <a:spAutoFit/>
          </a:bodyPr>
          <a:lstStyle/>
          <a:p>
            <a:r>
              <a:rPr lang="en-US" altLang="zh-CN" sz="4800" dirty="0" smtClean="0">
                <a:latin typeface="Aharoni" panose="02010803020104030203" charset="0"/>
                <a:cs typeface="Aharoni" panose="02010803020104030203" charset="0"/>
                <a:sym typeface="+mn-ea"/>
              </a:rPr>
              <a:t>Hydraulic Pump Gear</a:t>
            </a:r>
            <a:endParaRPr lang="zh-CN" altLang="en-US" sz="4800" dirty="0">
              <a:latin typeface="Aharoni" panose="02010803020104030203" charset="0"/>
              <a:cs typeface="Aharoni" panose="02010803020104030203" charset="0"/>
            </a:endParaRPr>
          </a:p>
          <a:p>
            <a:endParaRPr lang="zh-CN" altLang="en-US" sz="4800">
              <a:latin typeface="Aharoni" panose="02010803020104030203" charset="0"/>
              <a:cs typeface="Aharoni" panose="02010803020104030203" charset="0"/>
            </a:endParaRPr>
          </a:p>
        </p:txBody>
      </p:sp>
      <p:pic>
        <p:nvPicPr>
          <p:cNvPr id="9" name="Picture 2"/>
          <p:cNvPicPr>
            <a:picLocks noChangeAspect="1" noChangeArrowheads="1"/>
          </p:cNvPicPr>
          <p:nvPr/>
        </p:nvPicPr>
        <p:blipFill>
          <a:blip r:embed="rId8" cstate="print"/>
          <a:srcRect/>
          <a:stretch>
            <a:fillRect/>
          </a:stretch>
        </p:blipFill>
        <p:spPr bwMode="auto">
          <a:xfrm>
            <a:off x="4425512" y="5880212"/>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srcRect/>
          <a:stretch>
            <a:fillRect/>
          </a:stretch>
        </p:blipFill>
        <p:spPr bwMode="auto">
          <a:xfrm>
            <a:off x="1957388" y="406140"/>
            <a:ext cx="8139112" cy="6151824"/>
          </a:xfrm>
          <a:prstGeom prst="rect">
            <a:avLst/>
          </a:prstGeom>
          <a:noFill/>
          <a:ln w="9525">
            <a:noFill/>
            <a:miter lim="800000"/>
            <a:headEnd/>
            <a:tailEnd/>
          </a:ln>
          <a:effectLst/>
        </p:spPr>
      </p:pic>
      <p:sp>
        <p:nvSpPr>
          <p:cNvPr id="3" name="文本框 2"/>
          <p:cNvSpPr txBox="1"/>
          <p:nvPr/>
        </p:nvSpPr>
        <p:spPr>
          <a:xfrm>
            <a:off x="3232785" y="2096770"/>
            <a:ext cx="3959860" cy="829945"/>
          </a:xfrm>
          <a:prstGeom prst="rect">
            <a:avLst/>
          </a:prstGeom>
          <a:noFill/>
        </p:spPr>
        <p:txBody>
          <a:bodyPr wrap="square" rtlCol="0">
            <a:spAutoFit/>
          </a:bodyPr>
          <a:lstStyle/>
          <a:p>
            <a:r>
              <a:rPr lang="en-US" altLang="zh-CN" sz="4800" dirty="0" smtClean="0">
                <a:latin typeface="Aharoni" panose="02010803020104030203" charset="0"/>
                <a:cs typeface="Aharoni" panose="02010803020104030203" charset="0"/>
                <a:sym typeface="+mn-ea"/>
              </a:rPr>
              <a:t>Gear</a:t>
            </a:r>
            <a:endParaRPr lang="zh-CN" altLang="en-US" sz="4800" dirty="0">
              <a:latin typeface="Aharoni" panose="02010803020104030203" charset="0"/>
              <a:cs typeface="Aharoni" panose="02010803020104030203"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04620" y="871220"/>
            <a:ext cx="9382125" cy="5114925"/>
          </a:xfrm>
          <a:prstGeom prst="rect">
            <a:avLst/>
          </a:prstGeom>
        </p:spPr>
      </p:pic>
      <p:sp>
        <p:nvSpPr>
          <p:cNvPr id="3" name="文本框 2"/>
          <p:cNvSpPr txBox="1"/>
          <p:nvPr/>
        </p:nvSpPr>
        <p:spPr>
          <a:xfrm>
            <a:off x="3232785" y="2096770"/>
            <a:ext cx="3959860" cy="829945"/>
          </a:xfrm>
          <a:prstGeom prst="rect">
            <a:avLst/>
          </a:prstGeom>
          <a:noFill/>
        </p:spPr>
        <p:txBody>
          <a:bodyPr wrap="square" rtlCol="0">
            <a:spAutoFit/>
          </a:bodyPr>
          <a:lstStyle/>
          <a:p>
            <a:r>
              <a:rPr lang="en-US" altLang="zh-CN" sz="4800" dirty="0" smtClean="0">
                <a:latin typeface="Aharoni" panose="02010803020104030203" charset="0"/>
                <a:cs typeface="Aharoni" panose="02010803020104030203" charset="0"/>
                <a:sym typeface="+mn-ea"/>
              </a:rPr>
              <a:t>Gear</a:t>
            </a:r>
            <a:endParaRPr lang="zh-CN" altLang="en-US" sz="4800" dirty="0">
              <a:latin typeface="Aharoni" panose="02010803020104030203" charset="0"/>
              <a:cs typeface="Aharoni" panose="02010803020104030203" charset="0"/>
            </a:endParaRPr>
          </a:p>
        </p:txBody>
      </p:sp>
      <p:sp>
        <p:nvSpPr>
          <p:cNvPr id="4" name="文本框 3"/>
          <p:cNvSpPr txBox="1"/>
          <p:nvPr/>
        </p:nvSpPr>
        <p:spPr>
          <a:xfrm>
            <a:off x="2620010" y="2822575"/>
            <a:ext cx="5454650" cy="675640"/>
          </a:xfrm>
          <a:prstGeom prst="rect">
            <a:avLst/>
          </a:prstGeom>
          <a:noFill/>
        </p:spPr>
        <p:txBody>
          <a:bodyPr wrap="square" rtlCol="0">
            <a:spAutoFit/>
          </a:bodyPr>
          <a:lstStyle/>
          <a:p>
            <a:r>
              <a:rPr lang="en-US" altLang="zh-CN" sz="2000" dirty="0" smtClean="0">
                <a:latin typeface="方正兰亭超细黑简体" panose="02000000000000000000" charset="-122"/>
                <a:ea typeface="方正兰亭超细黑简体" panose="02000000000000000000" charset="-122"/>
                <a:sym typeface="+mn-ea"/>
              </a:rPr>
              <a:t>(Module 0.5-12 ,  AGMA-11)</a:t>
            </a:r>
            <a:endParaRPr lang="zh-CN" altLang="en-US" dirty="0">
              <a:latin typeface="方正兰亭超细黑简体" panose="02000000000000000000" charset="-122"/>
              <a:ea typeface="方正兰亭超细黑简体" panose="02000000000000000000" charset="-122"/>
            </a:endParaRPr>
          </a:p>
          <a:p>
            <a:endParaRPr lang="zh-CN" altLang="en-US">
              <a:latin typeface="方正兰亭超细黑简体" panose="02000000000000000000" charset="-122"/>
              <a:ea typeface="方正兰亭超细黑简体" panose="02000000000000000000" charset="-122"/>
            </a:endParaRPr>
          </a:p>
        </p:txBody>
      </p:sp>
      <p:sp>
        <p:nvSpPr>
          <p:cNvPr id="16" name="文本框 15"/>
          <p:cNvSpPr txBox="1"/>
          <p:nvPr/>
        </p:nvSpPr>
        <p:spPr>
          <a:xfrm>
            <a:off x="1162386" y="6181314"/>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lum bright="18000" contrast="-36000"/>
          </a:blip>
          <a:srcRect/>
          <a:stretch>
            <a:fillRect/>
          </a:stretch>
        </p:blipFill>
        <p:spPr bwMode="auto">
          <a:xfrm>
            <a:off x="6508749" y="1786563"/>
            <a:ext cx="4324789" cy="3286148"/>
          </a:xfrm>
          <a:prstGeom prst="rect">
            <a:avLst/>
          </a:prstGeom>
          <a:noFill/>
          <a:ln w="9525">
            <a:noFill/>
            <a:miter lim="800000"/>
            <a:headEnd/>
            <a:tailEnd/>
          </a:ln>
          <a:effectLst/>
        </p:spPr>
      </p:pic>
      <p:pic>
        <p:nvPicPr>
          <p:cNvPr id="29699" name="Picture 3"/>
          <p:cNvPicPr>
            <a:picLocks noChangeAspect="1" noChangeArrowheads="1"/>
          </p:cNvPicPr>
          <p:nvPr/>
        </p:nvPicPr>
        <p:blipFill>
          <a:blip r:embed="rId4" cstate="print">
            <a:lum bright="30000" contrast="-24000"/>
          </a:blip>
          <a:srcRect/>
          <a:stretch>
            <a:fillRect/>
          </a:stretch>
        </p:blipFill>
        <p:spPr bwMode="auto">
          <a:xfrm>
            <a:off x="1015424" y="1785929"/>
            <a:ext cx="4363957" cy="3286147"/>
          </a:xfrm>
          <a:prstGeom prst="rect">
            <a:avLst/>
          </a:prstGeom>
          <a:noFill/>
          <a:ln w="9525">
            <a:noFill/>
            <a:miter lim="800000"/>
            <a:headEnd/>
            <a:tailEnd/>
          </a:ln>
          <a:effectLst/>
        </p:spPr>
      </p:pic>
      <p:sp>
        <p:nvSpPr>
          <p:cNvPr id="3" name="文本框 2"/>
          <p:cNvSpPr txBox="1"/>
          <p:nvPr/>
        </p:nvSpPr>
        <p:spPr>
          <a:xfrm>
            <a:off x="3232785" y="2096770"/>
            <a:ext cx="3959860" cy="829945"/>
          </a:xfrm>
          <a:prstGeom prst="rect">
            <a:avLst/>
          </a:prstGeom>
          <a:noFill/>
        </p:spPr>
        <p:txBody>
          <a:bodyPr wrap="square" rtlCol="0">
            <a:spAutoFit/>
          </a:bodyPr>
          <a:lstStyle/>
          <a:p>
            <a:r>
              <a:rPr lang="en-US" altLang="zh-CN" sz="4800" dirty="0" smtClean="0">
                <a:latin typeface="Aharoni" panose="02010803020104030203" charset="0"/>
                <a:cs typeface="Aharoni" panose="02010803020104030203" charset="0"/>
                <a:sym typeface="+mn-ea"/>
              </a:rPr>
              <a:t>Gear</a:t>
            </a:r>
            <a:endParaRPr lang="zh-CN" altLang="en-US" sz="4800">
              <a:latin typeface="Aharoni" panose="02010803020104030203" charset="0"/>
              <a:cs typeface="Aharoni" panose="02010803020104030203" charset="0"/>
            </a:endParaRPr>
          </a:p>
        </p:txBody>
      </p:sp>
      <p:pic>
        <p:nvPicPr>
          <p:cNvPr id="6" name="Picture 2"/>
          <p:cNvPicPr>
            <a:picLocks noChangeAspect="1" noChangeArrowheads="1"/>
          </p:cNvPicPr>
          <p:nvPr/>
        </p:nvPicPr>
        <p:blipFill>
          <a:blip r:embed="rId5" cstate="print"/>
          <a:srcRect/>
          <a:stretch>
            <a:fillRect/>
          </a:stretch>
        </p:blipFill>
        <p:spPr bwMode="auto">
          <a:xfrm>
            <a:off x="8459630" y="5759189"/>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1117601" y="1018903"/>
            <a:ext cx="10312400" cy="5355312"/>
          </a:xfrm>
          <a:prstGeom prst="rect">
            <a:avLst/>
          </a:prstGeom>
          <a:noFill/>
        </p:spPr>
        <p:txBody>
          <a:bodyPr wrap="square" rtlCol="0" anchor="t">
            <a:spAutoFit/>
          </a:bodyPr>
          <a:lstStyle/>
          <a:p>
            <a:r>
              <a:rPr lang="en-US" altLang="zh-CN" dirty="0" smtClean="0">
                <a:latin typeface="Aharoni" panose="02010803020104030203" charset="0"/>
                <a:ea typeface="方正韵动粗黑简体" panose="02000000000000000000" charset="-122"/>
                <a:cs typeface="Aharoni" panose="02010803020104030203" charset="0"/>
                <a:sym typeface="+mn-ea"/>
              </a:rPr>
              <a:t>Bearings: </a:t>
            </a:r>
            <a:r>
              <a:rPr lang="en-US" altLang="zh-CN" dirty="0" smtClean="0">
                <a:latin typeface="方正兰亭纤黑_GBK" panose="02000000000000000000" charset="-122"/>
                <a:ea typeface="方正兰亭纤黑_GBK" panose="02000000000000000000" charset="-122"/>
                <a:cs typeface="Arial" panose="020B0604020202020204" pitchFamily="34" charset="0"/>
                <a:sym typeface="+mn-ea"/>
              </a:rPr>
              <a:t> Right design and installation helps to reliably meet the expected functions of the entire equipment, such as high precision, low noise, acceptable temperature, long life  and so on.</a:t>
            </a:r>
            <a:endParaRPr lang="en-US" altLang="zh-CN" dirty="0" smtClean="0">
              <a:latin typeface="方正兰亭纤黑_GBK" panose="02000000000000000000" charset="-122"/>
              <a:ea typeface="方正兰亭纤黑_GBK" panose="02000000000000000000" charset="-122"/>
              <a:cs typeface="Arial" panose="020B0604020202020204" pitchFamily="34" charset="0"/>
            </a:endParaRPr>
          </a:p>
          <a:p>
            <a:r>
              <a:rPr lang="en-US" altLang="zh-CN" dirty="0" smtClean="0">
                <a:latin typeface="Aharoni" panose="02010803020104030203" charset="0"/>
                <a:ea typeface="方正兰亭纤黑_GBK" panose="02000000000000000000" charset="-122"/>
                <a:cs typeface="Aharoni" panose="02010803020104030203" charset="0"/>
                <a:sym typeface="+mn-ea"/>
              </a:rPr>
              <a:t>Shafts:</a:t>
            </a:r>
            <a:r>
              <a:rPr lang="en-US" altLang="zh-CN" dirty="0" smtClean="0">
                <a:latin typeface="方正兰亭纤黑_GBK" panose="02000000000000000000" charset="-122"/>
                <a:ea typeface="方正兰亭纤黑_GBK" panose="02000000000000000000" charset="-122"/>
                <a:cs typeface="Arial" panose="020B0604020202020204" pitchFamily="34" charset="0"/>
                <a:sym typeface="+mn-ea"/>
              </a:rPr>
              <a:t> High-precision shafts together with bearings form the basis of a perfect transmission system in every machinery .</a:t>
            </a:r>
            <a:endParaRPr lang="en-US" altLang="zh-CN" dirty="0" smtClean="0">
              <a:latin typeface="方正兰亭纤黑_GBK" panose="02000000000000000000" charset="-122"/>
              <a:ea typeface="方正兰亭纤黑_GBK" panose="02000000000000000000" charset="-122"/>
              <a:cs typeface="Arial" panose="020B0604020202020204" pitchFamily="34" charset="0"/>
            </a:endParaRPr>
          </a:p>
          <a:p>
            <a:r>
              <a:rPr lang="en-US" altLang="zh-CN" dirty="0" smtClean="0">
                <a:latin typeface="Aharoni" panose="02010803020104030203" charset="0"/>
                <a:ea typeface="方正兰亭纤黑_GBK" panose="02000000000000000000" charset="-122"/>
                <a:cs typeface="Aharoni" panose="02010803020104030203" charset="0"/>
                <a:sym typeface="+mn-ea"/>
              </a:rPr>
              <a:t>Gears: </a:t>
            </a:r>
            <a:r>
              <a:rPr lang="en-US" altLang="zh-CN" dirty="0" smtClean="0">
                <a:latin typeface="方正兰亭纤黑_GBK" panose="02000000000000000000" charset="-122"/>
                <a:ea typeface="方正兰亭纤黑_GBK" panose="02000000000000000000" charset="-122"/>
                <a:cs typeface="Arial" panose="020B0604020202020204" pitchFamily="34" charset="0"/>
                <a:sym typeface="+mn-ea"/>
              </a:rPr>
              <a:t>In many mechanical transmission systems, as well as hydraulic oil pumps, high-precision, low-noise, long-life gears are still essential parts.</a:t>
            </a:r>
          </a:p>
          <a:p>
            <a:endParaRPr lang="en-US" altLang="zh-CN" dirty="0" smtClean="0">
              <a:latin typeface="方正兰亭纤黑_GBK" panose="02000000000000000000" charset="-122"/>
              <a:ea typeface="方正兰亭纤黑_GBK" panose="02000000000000000000" charset="-122"/>
              <a:cs typeface="Arial" panose="020B0604020202020204" pitchFamily="34" charset="0"/>
              <a:sym typeface="+mn-ea"/>
            </a:endParaRPr>
          </a:p>
          <a:p>
            <a:pPr lvl="0"/>
            <a:r>
              <a:rPr lang="en-US" dirty="0" smtClean="0">
                <a:latin typeface="方正兰亭纤黑_GBK" panose="02000000000000000000" charset="-122"/>
                <a:ea typeface="方正兰亭纤黑_GBK" panose="02000000000000000000" charset="-122"/>
                <a:cs typeface="Arial" panose="020B0604020202020204" pitchFamily="34" charset="0"/>
                <a:sym typeface="+mn-ea"/>
              </a:rPr>
              <a:t>We are able to support our customers to develop and improve the products , professionally and experienced  suggest or discuss with customers about properly designing bearings and shafts they want , manufacturing technology …….our team will control quality strictly and improve constantly while the order placed , so as to provide customers with the proper , reliable and competitive products .</a:t>
            </a:r>
          </a:p>
          <a:p>
            <a:endParaRPr lang="en-US" altLang="zh-CN" i="1" dirty="0" smtClean="0">
              <a:solidFill>
                <a:srgbClr val="FF0000"/>
              </a:solidFill>
              <a:latin typeface="方正兰亭纤黑_GBK" panose="02000000000000000000" charset="-122"/>
              <a:ea typeface="方正兰亭纤黑_GBK" panose="02000000000000000000" charset="-122"/>
              <a:cs typeface="Arial" panose="020B0604020202020204" pitchFamily="34" charset="0"/>
            </a:endParaRPr>
          </a:p>
          <a:p>
            <a:r>
              <a:rPr lang="en-US" altLang="zh-CN" i="1" dirty="0" smtClean="0">
                <a:solidFill>
                  <a:srgbClr val="FF0000"/>
                </a:solidFill>
                <a:latin typeface="方正兰亭纤黑_GBK" panose="02000000000000000000" charset="-122"/>
                <a:ea typeface="方正兰亭纤黑_GBK" panose="02000000000000000000" charset="-122"/>
                <a:cs typeface="Arial" panose="020B0604020202020204" pitchFamily="34" charset="0"/>
              </a:rPr>
              <a:t>Our advantage is , consolidated design and supply </a:t>
            </a:r>
            <a:r>
              <a:rPr lang="en-US" altLang="zh-CN" i="1" dirty="0" err="1" smtClean="0">
                <a:solidFill>
                  <a:srgbClr val="FF0000"/>
                </a:solidFill>
                <a:latin typeface="方正兰亭纤黑_GBK" panose="02000000000000000000" charset="-122"/>
                <a:ea typeface="方正兰亭纤黑_GBK" panose="02000000000000000000" charset="-122"/>
                <a:cs typeface="Arial" panose="020B0604020202020204" pitchFamily="34" charset="0"/>
              </a:rPr>
              <a:t>bearing+shaft+gear+machining</a:t>
            </a:r>
            <a:r>
              <a:rPr lang="en-US" altLang="zh-CN" i="1" dirty="0" smtClean="0">
                <a:solidFill>
                  <a:srgbClr val="FF0000"/>
                </a:solidFill>
                <a:latin typeface="方正兰亭纤黑_GBK" panose="02000000000000000000" charset="-122"/>
                <a:ea typeface="方正兰亭纤黑_GBK" panose="02000000000000000000" charset="-122"/>
                <a:cs typeface="Arial" panose="020B0604020202020204" pitchFamily="34" charset="0"/>
              </a:rPr>
              <a:t> parts .</a:t>
            </a:r>
            <a:endParaRPr lang="zh-CN" altLang="en-US" i="1" dirty="0" smtClean="0">
              <a:solidFill>
                <a:srgbClr val="FF0000"/>
              </a:solidFill>
              <a:latin typeface="方正兰亭纤黑_GBK" panose="02000000000000000000" charset="-122"/>
              <a:ea typeface="方正兰亭纤黑_GBK" panose="02000000000000000000" charset="-122"/>
              <a:cs typeface="Arial" panose="020B0604020202020204" pitchFamily="34" charset="0"/>
            </a:endParaRPr>
          </a:p>
          <a:p>
            <a:endParaRPr lang="en-US" altLang="zh-CN" dirty="0" smtClean="0">
              <a:latin typeface="方正兰亭纤黑_GBK" panose="02000000000000000000" charset="-122"/>
              <a:ea typeface="方正兰亭纤黑_GBK" panose="02000000000000000000" charset="-122"/>
              <a:cs typeface="Arial" panose="020B0604020202020204" pitchFamily="34" charset="0"/>
              <a:sym typeface="+mn-ea"/>
            </a:endParaRPr>
          </a:p>
          <a:p>
            <a:r>
              <a:rPr lang="en-US" altLang="zh-CN" dirty="0" smtClean="0">
                <a:latin typeface="方正兰亭纤黑_GBK" panose="02000000000000000000" charset="-122"/>
                <a:ea typeface="方正兰亭纤黑_GBK" panose="02000000000000000000" charset="-122"/>
                <a:cs typeface="Arial" panose="020B0604020202020204" pitchFamily="34" charset="0"/>
                <a:sym typeface="+mn-ea"/>
              </a:rPr>
              <a:t>Our products have been widely used in a wide variety of machinery and vehicles, such as E-bus, E-Bike, UTV, Machine Tool, Reducer, Electric Motor, printing machinery, food machinery, garden machinery, construction machinery, Household appliances……</a:t>
            </a:r>
            <a:endParaRPr lang="zh-CN" altLang="en-US" dirty="0">
              <a:latin typeface="方正兰亭纤黑_GBK" panose="02000000000000000000" charset="-122"/>
              <a:ea typeface="方正兰亭纤黑_GBK" panose="02000000000000000000"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lum bright="24000" contrast="-30000"/>
          </a:blip>
          <a:srcRect/>
          <a:stretch>
            <a:fillRect/>
          </a:stretch>
        </p:blipFill>
        <p:spPr bwMode="auto">
          <a:xfrm>
            <a:off x="1224568" y="1893880"/>
            <a:ext cx="4100131" cy="3071834"/>
          </a:xfrm>
          <a:prstGeom prst="rect">
            <a:avLst/>
          </a:prstGeom>
          <a:noFill/>
          <a:ln w="9525">
            <a:noFill/>
            <a:miter lim="800000"/>
            <a:headEnd/>
            <a:tailEnd/>
          </a:ln>
          <a:effectLst/>
        </p:spPr>
      </p:pic>
      <p:pic>
        <p:nvPicPr>
          <p:cNvPr id="28675" name="Picture 3"/>
          <p:cNvPicPr>
            <a:picLocks noChangeAspect="1" noChangeArrowheads="1"/>
          </p:cNvPicPr>
          <p:nvPr/>
        </p:nvPicPr>
        <p:blipFill>
          <a:blip r:embed="rId4" cstate="print">
            <a:lum bright="24000" contrast="-30000"/>
          </a:blip>
          <a:srcRect/>
          <a:stretch>
            <a:fillRect/>
          </a:stretch>
        </p:blipFill>
        <p:spPr bwMode="auto">
          <a:xfrm>
            <a:off x="6523673" y="1501446"/>
            <a:ext cx="3857652" cy="3857652"/>
          </a:xfrm>
          <a:prstGeom prst="rect">
            <a:avLst/>
          </a:prstGeom>
          <a:noFill/>
          <a:ln w="9525">
            <a:noFill/>
            <a:miter lim="800000"/>
            <a:headEnd/>
            <a:tailEnd/>
          </a:ln>
          <a:effectLst/>
        </p:spPr>
      </p:pic>
      <p:sp>
        <p:nvSpPr>
          <p:cNvPr id="3" name="文本框 2"/>
          <p:cNvSpPr txBox="1"/>
          <p:nvPr/>
        </p:nvSpPr>
        <p:spPr>
          <a:xfrm>
            <a:off x="3232785" y="2096770"/>
            <a:ext cx="3959860" cy="829945"/>
          </a:xfrm>
          <a:prstGeom prst="rect">
            <a:avLst/>
          </a:prstGeom>
          <a:noFill/>
        </p:spPr>
        <p:txBody>
          <a:bodyPr wrap="square" rtlCol="0">
            <a:spAutoFit/>
          </a:bodyPr>
          <a:lstStyle/>
          <a:p>
            <a:r>
              <a:rPr lang="en-US" altLang="zh-CN" sz="4800" dirty="0" smtClean="0">
                <a:latin typeface="Aharoni" panose="02010803020104030203" charset="0"/>
                <a:cs typeface="Aharoni" panose="02010803020104030203" charset="0"/>
                <a:sym typeface="+mn-ea"/>
              </a:rPr>
              <a:t>Gear</a:t>
            </a:r>
            <a:endParaRPr lang="zh-CN" altLang="en-US" sz="4800">
              <a:latin typeface="Aharoni" panose="02010803020104030203" charset="0"/>
              <a:cs typeface="Aharoni" panose="02010803020104030203" charset="0"/>
            </a:endParaRPr>
          </a:p>
        </p:txBody>
      </p:sp>
      <p:sp>
        <p:nvSpPr>
          <p:cNvPr id="16" name="文本框 15"/>
          <p:cNvSpPr txBox="1"/>
          <p:nvPr/>
        </p:nvSpPr>
        <p:spPr>
          <a:xfrm>
            <a:off x="1256516" y="6140973"/>
            <a:ext cx="1379220" cy="368300"/>
          </a:xfrm>
          <a:prstGeom prst="rect">
            <a:avLst/>
          </a:prstGeom>
          <a:noFill/>
        </p:spPr>
        <p:txBody>
          <a:bodyPr wrap="square" rtlCol="0">
            <a:spAutoFit/>
          </a:bodyPr>
          <a:lstStyle/>
          <a:p>
            <a:pPr algn="dist"/>
            <a:r>
              <a:rPr lang="en-US" altLang="zh-CN" dirty="0">
                <a:latin typeface="方正兰亭纤黑_GBK" panose="02000000000000000000" charset="-122"/>
                <a:ea typeface="方正兰亭纤黑_GBK" panose="02000000000000000000" charset="-122"/>
              </a:rPr>
              <a:t>AND</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ChangeArrowheads="1"/>
          </p:cNvSpPr>
          <p:nvPr/>
        </p:nvSpPr>
        <p:spPr bwMode="auto">
          <a:xfrm>
            <a:off x="796832" y="640079"/>
            <a:ext cx="1078161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dirty="0" smtClean="0"/>
              <a:t>WE ARE GOOD AT:</a:t>
            </a:r>
          </a:p>
          <a:p>
            <a:endParaRPr lang="en-US" sz="1600" dirty="0" smtClean="0"/>
          </a:p>
          <a:p>
            <a:r>
              <a:rPr lang="en-US" sz="1600" dirty="0" smtClean="0"/>
              <a:t>Our </a:t>
            </a:r>
            <a:r>
              <a:rPr lang="en-US" sz="1600" dirty="0" smtClean="0"/>
              <a:t>well-educated engineers cooperative work with the experts-who with many years of experience in the mechanical processing industry-in </a:t>
            </a:r>
            <a:r>
              <a:rPr lang="en-US" sz="1600" dirty="0" err="1" smtClean="0"/>
              <a:t>workshops,comprehensively</a:t>
            </a:r>
            <a:r>
              <a:rPr lang="en-US" sz="1600" dirty="0" smtClean="0"/>
              <a:t> consider the balance between product performance and processing capacity/processing costs, that is, to ensure product performance while controlling lower costs; we have the ability to participate in the discussion of optimal design of transmission parts when clients develop new products, to help speed up the development process; </a:t>
            </a:r>
            <a:endParaRPr lang="zh-CN" altLang="en-US" sz="1600" dirty="0" smtClean="0"/>
          </a:p>
          <a:p>
            <a:endParaRPr lang="en-US" sz="1600" dirty="0" smtClean="0"/>
          </a:p>
          <a:p>
            <a:r>
              <a:rPr lang="en-US" sz="1600" dirty="0" smtClean="0"/>
              <a:t>Each </a:t>
            </a:r>
            <a:r>
              <a:rPr lang="en-US" sz="1600" dirty="0" smtClean="0"/>
              <a:t>of our manufacturers has specialized products and processes he is good at , which is the most cost-effective - based on this concept, we integrate and manage our supply chain, form a production-sales community. To make every high-quality product, manufacturers in the community cooperates with each other. We, AND, play an important role in the community. We participation makes the communication more smooth and the supply chain runs more efficient and stable. We organize and manage orders according to ISO9000 or IATF16949 quality system—most manufacturers have the certificates , AND is trying to get the certificates soon, strictly control the quality / improve the quality. We turn the customer's requirements, ideas and concepts into reality, make the products more competitive and help my client successful. </a:t>
            </a:r>
            <a:endParaRPr lang="zh-CN" altLang="en-US" sz="1600" dirty="0" smtClean="0"/>
          </a:p>
          <a:p>
            <a:endParaRPr lang="en-US" sz="1600" dirty="0" smtClean="0"/>
          </a:p>
          <a:p>
            <a:r>
              <a:rPr lang="en-US" sz="1600" dirty="0" smtClean="0"/>
              <a:t>Three </a:t>
            </a:r>
            <a:r>
              <a:rPr lang="en-US" sz="1600" dirty="0" smtClean="0"/>
              <a:t>parties , manufacturers-we, </a:t>
            </a:r>
            <a:r>
              <a:rPr lang="en-US" sz="1600" dirty="0" smtClean="0"/>
              <a:t>AND-foreign </a:t>
            </a:r>
            <a:r>
              <a:rPr lang="en-US" sz="1600" dirty="0" smtClean="0"/>
              <a:t>clients in terms of engineering/quality control &amp; improvement/cost control form complementary relationship during cooperating , we are win-win. </a:t>
            </a:r>
            <a:endParaRPr lang="zh-CN" altLang="en-US" sz="1600" dirty="0" smtClean="0"/>
          </a:p>
          <a:p>
            <a:r>
              <a:rPr lang="en-US" sz="1600" dirty="0" smtClean="0"/>
              <a:t>We have established firm cooperative relationship with clients all over the world in the past 20 years , built good reputation depends on our professional technical ability and perfect service. </a:t>
            </a:r>
            <a:endParaRPr lang="zh-CN" altLang="en-US" sz="1600" dirty="0" smtClean="0"/>
          </a:p>
          <a:p>
            <a:endParaRPr lang="en-US" sz="1600" dirty="0" smtClean="0"/>
          </a:p>
          <a:p>
            <a:r>
              <a:rPr lang="en-US" sz="1600" dirty="0" smtClean="0"/>
              <a:t>We </a:t>
            </a:r>
            <a:r>
              <a:rPr lang="en-US" sz="1600" dirty="0" smtClean="0"/>
              <a:t>are unsung heroes, supporting machines running in every corner of the world.</a:t>
            </a:r>
            <a:endParaRPr lang="zh-CN" altLang="en-US" sz="1600" dirty="0" smtClean="0"/>
          </a:p>
          <a:p>
            <a:r>
              <a:rPr lang="en-US" sz="1600" dirty="0" smtClean="0"/>
              <a:t>Drop me an opportunity to become a trusted partner to you !</a:t>
            </a:r>
            <a:endParaRPr lang="zh-CN" altLang="en-US" sz="16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1096458" y="196066"/>
            <a:ext cx="5753735" cy="1445260"/>
          </a:xfrm>
          <a:prstGeom prst="rect">
            <a:avLst/>
          </a:prstGeom>
          <a:noFill/>
        </p:spPr>
        <p:txBody>
          <a:bodyPr wrap="square" rtlCol="0">
            <a:spAutoFit/>
          </a:bodyPr>
          <a:lstStyle/>
          <a:p>
            <a:r>
              <a:rPr lang="en-US" altLang="zh-CN" sz="8800" i="1" dirty="0" smtClean="0">
                <a:latin typeface="Aharoni" panose="02010803020104030203" charset="0"/>
                <a:cs typeface="Aharoni" panose="02010803020104030203" charset="0"/>
                <a:sym typeface="+mn-ea"/>
              </a:rPr>
              <a:t>Contacts</a:t>
            </a:r>
            <a:endParaRPr lang="zh-CN" altLang="en-US" sz="8800" i="1" dirty="0">
              <a:latin typeface="Aharoni" panose="02010803020104030203" charset="0"/>
              <a:cs typeface="Aharoni" panose="02010803020104030203" charset="0"/>
            </a:endParaRPr>
          </a:p>
        </p:txBody>
      </p:sp>
      <p:sp>
        <p:nvSpPr>
          <p:cNvPr id="3" name="文本框 2"/>
          <p:cNvSpPr txBox="1"/>
          <p:nvPr/>
        </p:nvSpPr>
        <p:spPr>
          <a:xfrm>
            <a:off x="2698750" y="1956435"/>
            <a:ext cx="6794500" cy="1814830"/>
          </a:xfrm>
          <a:prstGeom prst="rect">
            <a:avLst/>
          </a:prstGeom>
          <a:noFill/>
        </p:spPr>
        <p:txBody>
          <a:bodyPr wrap="square" rtlCol="0">
            <a:spAutoFit/>
          </a:bodyPr>
          <a:lstStyle/>
          <a:p>
            <a:pPr indent="0">
              <a:buNone/>
            </a:pPr>
            <a:r>
              <a:rPr lang="en-US" altLang="zh-CN" sz="2800" dirty="0" smtClean="0">
                <a:effectLst/>
                <a:latin typeface="方正兰亭纤黑_GBK" panose="02000000000000000000" charset="-122"/>
                <a:ea typeface="方正兰亭纤黑_GBK" panose="02000000000000000000" charset="-122"/>
                <a:cs typeface="方正兰亭纤黑_GBK" panose="02000000000000000000" charset="-122"/>
                <a:sym typeface="+mn-ea"/>
              </a:rPr>
              <a:t>Almost all the products listed above are customized for each customer. </a:t>
            </a:r>
          </a:p>
          <a:p>
            <a:pPr indent="0">
              <a:buNone/>
            </a:pPr>
            <a:r>
              <a:rPr lang="en-US" altLang="zh-CN" sz="2800" dirty="0" smtClean="0">
                <a:effectLst/>
                <a:latin typeface="方正兰亭纤黑_GBK" panose="02000000000000000000" charset="-122"/>
                <a:ea typeface="方正兰亭纤黑_GBK" panose="02000000000000000000" charset="-122"/>
                <a:cs typeface="方正兰亭纤黑_GBK" panose="02000000000000000000" charset="-122"/>
                <a:sym typeface="+mn-ea"/>
              </a:rPr>
              <a:t>If you need bearings, shafts and gears,please contact us</a:t>
            </a:r>
            <a:r>
              <a:rPr lang="zh-CN" altLang="en-US" sz="2800" dirty="0" smtClean="0">
                <a:effectLst/>
                <a:latin typeface="方正兰亭纤黑_GBK" panose="02000000000000000000" charset="-122"/>
                <a:ea typeface="方正兰亭纤黑_GBK" panose="02000000000000000000" charset="-122"/>
                <a:cs typeface="方正兰亭纤黑_GBK" panose="02000000000000000000" charset="-122"/>
                <a:sym typeface="+mn-ea"/>
              </a:rPr>
              <a:t>：</a:t>
            </a:r>
          </a:p>
        </p:txBody>
      </p:sp>
      <p:sp>
        <p:nvSpPr>
          <p:cNvPr id="4" name="文本框 3"/>
          <p:cNvSpPr txBox="1"/>
          <p:nvPr/>
        </p:nvSpPr>
        <p:spPr>
          <a:xfrm>
            <a:off x="2976245" y="4462780"/>
            <a:ext cx="6238875" cy="1476375"/>
          </a:xfrm>
          <a:prstGeom prst="rect">
            <a:avLst/>
          </a:prstGeom>
          <a:noFill/>
        </p:spPr>
        <p:txBody>
          <a:bodyPr wrap="square" rtlCol="0">
            <a:spAutoFit/>
          </a:bodyPr>
          <a:lstStyle/>
          <a:p>
            <a:pPr>
              <a:buNone/>
            </a:pPr>
            <a:r>
              <a:rPr lang="en-US" altLang="zh-CN" dirty="0" smtClean="0">
                <a:latin typeface="方正兰亭纤黑_GBK" panose="02000000000000000000" charset="-122"/>
                <a:ea typeface="方正兰亭纤黑_GBK" panose="02000000000000000000" charset="-122"/>
                <a:sym typeface="+mn-ea"/>
              </a:rPr>
              <a:t>Tel.: 0086-574-8714 9648 , 8712 1096</a:t>
            </a:r>
            <a:endParaRPr lang="en-US" altLang="zh-CN" dirty="0" smtClean="0">
              <a:latin typeface="方正兰亭纤黑_GBK" panose="02000000000000000000" charset="-122"/>
              <a:ea typeface="方正兰亭纤黑_GBK" panose="02000000000000000000" charset="-122"/>
            </a:endParaRPr>
          </a:p>
          <a:p>
            <a:pPr>
              <a:buNone/>
            </a:pPr>
            <a:r>
              <a:rPr lang="en-US" altLang="zh-CN" dirty="0" smtClean="0">
                <a:latin typeface="方正兰亭纤黑_GBK" panose="02000000000000000000" charset="-122"/>
                <a:ea typeface="方正兰亭纤黑_GBK" panose="02000000000000000000" charset="-122"/>
                <a:sym typeface="+mn-ea"/>
              </a:rPr>
              <a:t>                  0086-137 7712 0064 </a:t>
            </a:r>
            <a:endParaRPr lang="en-US" altLang="zh-CN" dirty="0" smtClean="0">
              <a:latin typeface="方正兰亭纤黑_GBK" panose="02000000000000000000" charset="-122"/>
              <a:ea typeface="方正兰亭纤黑_GBK" panose="02000000000000000000" charset="-122"/>
            </a:endParaRPr>
          </a:p>
          <a:p>
            <a:pPr>
              <a:buNone/>
            </a:pPr>
            <a:r>
              <a:rPr lang="en-US" altLang="zh-CN" dirty="0" smtClean="0">
                <a:latin typeface="方正兰亭纤黑_GBK" panose="02000000000000000000" charset="-122"/>
                <a:ea typeface="方正兰亭纤黑_GBK" panose="02000000000000000000" charset="-122"/>
                <a:sym typeface="+mn-ea"/>
              </a:rPr>
              <a:t>          Mail: </a:t>
            </a:r>
            <a:r>
              <a:rPr lang="en-US" altLang="zh-CN" dirty="0" smtClean="0">
                <a:latin typeface="方正兰亭纤黑_GBK" panose="02000000000000000000" charset="-122"/>
                <a:ea typeface="方正兰亭纤黑_GBK" panose="02000000000000000000" charset="-122"/>
                <a:sym typeface="+mn-ea"/>
                <a:hlinkClick r:id="rId3"/>
              </a:rPr>
              <a:t>Tech@and-china.com</a:t>
            </a:r>
            <a:r>
              <a:rPr lang="en-US" altLang="zh-CN" dirty="0" smtClean="0">
                <a:latin typeface="方正兰亭纤黑_GBK" panose="02000000000000000000" charset="-122"/>
                <a:ea typeface="方正兰亭纤黑_GBK" panose="02000000000000000000" charset="-122"/>
                <a:sym typeface="+mn-ea"/>
              </a:rPr>
              <a:t> , </a:t>
            </a:r>
            <a:endParaRPr lang="en-US" altLang="zh-CN" dirty="0" smtClean="0">
              <a:latin typeface="方正兰亭纤黑_GBK" panose="02000000000000000000" charset="-122"/>
              <a:ea typeface="方正兰亭纤黑_GBK" panose="02000000000000000000" charset="-122"/>
            </a:endParaRPr>
          </a:p>
          <a:p>
            <a:pPr>
              <a:buNone/>
            </a:pPr>
            <a:r>
              <a:rPr lang="en-US" altLang="zh-CN" dirty="0" smtClean="0">
                <a:latin typeface="方正兰亭纤黑_GBK" panose="02000000000000000000" charset="-122"/>
                <a:ea typeface="方正兰亭纤黑_GBK" panose="02000000000000000000" charset="-122"/>
                <a:sym typeface="+mn-ea"/>
              </a:rPr>
              <a:t>                   </a:t>
            </a:r>
            <a:r>
              <a:rPr lang="en-US" altLang="zh-CN" dirty="0" smtClean="0">
                <a:latin typeface="方正兰亭纤黑_GBK" panose="02000000000000000000" charset="-122"/>
                <a:ea typeface="方正兰亭纤黑_GBK" panose="02000000000000000000" charset="-122"/>
                <a:sym typeface="+mn-ea"/>
                <a:hlinkClick r:id="rId4"/>
              </a:rPr>
              <a:t>info@and-china.com</a:t>
            </a:r>
            <a:r>
              <a:rPr lang="en-US" altLang="zh-CN" dirty="0" smtClean="0">
                <a:latin typeface="方正兰亭纤黑_GBK" panose="02000000000000000000" charset="-122"/>
                <a:ea typeface="方正兰亭纤黑_GBK" panose="02000000000000000000" charset="-122"/>
                <a:sym typeface="+mn-ea"/>
              </a:rPr>
              <a:t>  </a:t>
            </a:r>
            <a:endParaRPr lang="zh-CN" altLang="en-US" dirty="0">
              <a:latin typeface="方正兰亭纤黑_GBK" panose="02000000000000000000" charset="-122"/>
              <a:ea typeface="方正兰亭纤黑_GBK" panose="02000000000000000000" charset="-122"/>
            </a:endParaRPr>
          </a:p>
          <a:p>
            <a:endParaRPr lang="zh-CN" altLang="en-US" dirty="0">
              <a:latin typeface="方正兰亭纤黑_GBK" panose="02000000000000000000" charset="-122"/>
              <a:ea typeface="方正兰亭纤黑_GBK" panose="02000000000000000000" charset="-122"/>
            </a:endParaRPr>
          </a:p>
        </p:txBody>
      </p:sp>
      <p:pic>
        <p:nvPicPr>
          <p:cNvPr id="5" name="Picture 2"/>
          <p:cNvPicPr>
            <a:picLocks noChangeAspect="1" noChangeArrowheads="1"/>
          </p:cNvPicPr>
          <p:nvPr/>
        </p:nvPicPr>
        <p:blipFill>
          <a:blip r:embed="rId5" cstate="print"/>
          <a:srcRect/>
          <a:stretch>
            <a:fillRect/>
          </a:stretch>
        </p:blipFill>
        <p:spPr bwMode="auto">
          <a:xfrm>
            <a:off x="9024406" y="5503694"/>
            <a:ext cx="1830301" cy="785794"/>
          </a:xfrm>
          <a:prstGeom prst="rect">
            <a:avLst/>
          </a:prstGeom>
          <a:noFill/>
          <a:ln w="9525">
            <a:noFill/>
            <a:miter lim="800000"/>
            <a:headEnd/>
            <a:tailEnd/>
          </a:ln>
          <a:effectLst/>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cstate="print">
            <a:lum bright="24000" contrast="-18000"/>
          </a:blip>
          <a:srcRect/>
          <a:stretch>
            <a:fillRect/>
          </a:stretch>
        </p:blipFill>
        <p:spPr bwMode="auto">
          <a:xfrm>
            <a:off x="599440" y="847725"/>
            <a:ext cx="3572510" cy="4763770"/>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cstate="print">
            <a:lum bright="24000" contrast="-18000"/>
          </a:blip>
          <a:srcRect/>
          <a:stretch>
            <a:fillRect/>
          </a:stretch>
        </p:blipFill>
        <p:spPr bwMode="auto">
          <a:xfrm>
            <a:off x="4321810" y="847725"/>
            <a:ext cx="4082415" cy="3061970"/>
          </a:xfrm>
          <a:prstGeom prst="rect">
            <a:avLst/>
          </a:prstGeom>
          <a:noFill/>
          <a:ln w="9525">
            <a:noFill/>
            <a:miter lim="800000"/>
            <a:headEnd/>
            <a:tailEnd/>
          </a:ln>
          <a:effectLst/>
        </p:spPr>
      </p:pic>
      <p:pic>
        <p:nvPicPr>
          <p:cNvPr id="22535" name="Picture 7"/>
          <p:cNvPicPr>
            <a:picLocks noChangeAspect="1" noChangeArrowheads="1"/>
          </p:cNvPicPr>
          <p:nvPr/>
        </p:nvPicPr>
        <p:blipFill>
          <a:blip r:embed="rId5" cstate="print">
            <a:lum bright="24000" contrast="-18000"/>
          </a:blip>
          <a:srcRect/>
          <a:stretch>
            <a:fillRect/>
          </a:stretch>
        </p:blipFill>
        <p:spPr bwMode="auto">
          <a:xfrm>
            <a:off x="8554085" y="1433195"/>
            <a:ext cx="3133725" cy="4178300"/>
          </a:xfrm>
          <a:prstGeom prst="rect">
            <a:avLst/>
          </a:prstGeom>
          <a:noFill/>
          <a:ln w="9525">
            <a:noFill/>
            <a:miter lim="800000"/>
            <a:headEnd/>
            <a:tailEnd/>
          </a:ln>
          <a:effectLst/>
        </p:spPr>
      </p:pic>
      <p:sp>
        <p:nvSpPr>
          <p:cNvPr id="3" name="文本框 2"/>
          <p:cNvSpPr txBox="1"/>
          <p:nvPr/>
        </p:nvSpPr>
        <p:spPr>
          <a:xfrm>
            <a:off x="599440" y="2630170"/>
            <a:ext cx="9314815" cy="1198880"/>
          </a:xfrm>
          <a:prstGeom prst="rect">
            <a:avLst/>
          </a:prstGeom>
          <a:noFill/>
        </p:spPr>
        <p:txBody>
          <a:bodyPr wrap="square" rtlCol="0">
            <a:spAutoFit/>
          </a:bodyPr>
          <a:lstStyle/>
          <a:p>
            <a:r>
              <a:rPr lang="en-US" altLang="zh-CN" sz="7200" i="1" dirty="0" smtClean="0">
                <a:latin typeface="Aharoni" panose="02010803020104030203" charset="0"/>
                <a:cs typeface="Aharoni" panose="02010803020104030203" charset="0"/>
                <a:sym typeface="+mn-ea"/>
              </a:rPr>
              <a:t>Production Process</a:t>
            </a:r>
            <a:r>
              <a:rPr lang="en-US" altLang="zh-CN" dirty="0" smtClean="0">
                <a:sym typeface="+mn-ea"/>
              </a:rPr>
              <a:t> </a:t>
            </a:r>
            <a:endParaRPr lang="zh-CN" altLang="en-US"/>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4" name="Picture 6"/>
          <p:cNvPicPr>
            <a:picLocks noChangeAspect="1" noChangeArrowheads="1"/>
          </p:cNvPicPr>
          <p:nvPr/>
        </p:nvPicPr>
        <p:blipFill>
          <a:blip r:embed="rId3" cstate="print">
            <a:lum bright="24000" contrast="-36000"/>
          </a:blip>
          <a:srcRect/>
          <a:stretch>
            <a:fillRect/>
          </a:stretch>
        </p:blipFill>
        <p:spPr bwMode="auto">
          <a:xfrm>
            <a:off x="1269365" y="506095"/>
            <a:ext cx="5138420" cy="2886710"/>
          </a:xfrm>
          <a:prstGeom prst="rect">
            <a:avLst/>
          </a:prstGeom>
          <a:noFill/>
          <a:ln w="9525">
            <a:noFill/>
            <a:miter lim="800000"/>
            <a:headEnd/>
            <a:tailEnd/>
          </a:ln>
          <a:effectLst/>
        </p:spPr>
      </p:pic>
      <p:pic>
        <p:nvPicPr>
          <p:cNvPr id="22536" name="Picture 8"/>
          <p:cNvPicPr>
            <a:picLocks noChangeAspect="1" noChangeArrowheads="1"/>
          </p:cNvPicPr>
          <p:nvPr/>
        </p:nvPicPr>
        <p:blipFill>
          <a:blip r:embed="rId4" cstate="print">
            <a:lum bright="24000" contrast="-36000"/>
          </a:blip>
          <a:srcRect/>
          <a:stretch>
            <a:fillRect/>
          </a:stretch>
        </p:blipFill>
        <p:spPr bwMode="auto">
          <a:xfrm>
            <a:off x="6727825" y="506095"/>
            <a:ext cx="4218940" cy="5628640"/>
          </a:xfrm>
          <a:prstGeom prst="rect">
            <a:avLst/>
          </a:prstGeom>
          <a:noFill/>
          <a:ln w="9525">
            <a:noFill/>
            <a:miter lim="800000"/>
            <a:headEnd/>
            <a:tailEnd/>
          </a:ln>
          <a:effectLst/>
        </p:spPr>
      </p:pic>
      <p:pic>
        <p:nvPicPr>
          <p:cNvPr id="22538" name="Picture 10"/>
          <p:cNvPicPr>
            <a:picLocks noChangeAspect="1" noChangeArrowheads="1"/>
          </p:cNvPicPr>
          <p:nvPr/>
        </p:nvPicPr>
        <p:blipFill>
          <a:blip r:embed="rId5" cstate="print">
            <a:lum bright="24000" contrast="-36000"/>
          </a:blip>
          <a:srcRect/>
          <a:stretch>
            <a:fillRect/>
          </a:stretch>
        </p:blipFill>
        <p:spPr bwMode="auto">
          <a:xfrm>
            <a:off x="2581910" y="3585210"/>
            <a:ext cx="3825875" cy="2549525"/>
          </a:xfrm>
          <a:prstGeom prst="rect">
            <a:avLst/>
          </a:prstGeom>
          <a:noFill/>
          <a:ln w="9525">
            <a:noFill/>
            <a:miter lim="800000"/>
            <a:headEnd/>
            <a:tailEnd/>
          </a:ln>
          <a:effectLst/>
        </p:spPr>
      </p:pic>
      <p:sp>
        <p:nvSpPr>
          <p:cNvPr id="3" name="文本框 2"/>
          <p:cNvSpPr txBox="1"/>
          <p:nvPr/>
        </p:nvSpPr>
        <p:spPr>
          <a:xfrm>
            <a:off x="599440" y="2630170"/>
            <a:ext cx="9314815" cy="1198880"/>
          </a:xfrm>
          <a:prstGeom prst="rect">
            <a:avLst/>
          </a:prstGeom>
          <a:noFill/>
        </p:spPr>
        <p:txBody>
          <a:bodyPr wrap="square" rtlCol="0">
            <a:spAutoFit/>
          </a:bodyPr>
          <a:lstStyle/>
          <a:p>
            <a:r>
              <a:rPr lang="en-US" altLang="zh-CN" sz="7200" i="1" dirty="0" smtClean="0">
                <a:latin typeface="Aharoni" panose="02010803020104030203" charset="0"/>
                <a:cs typeface="Aharoni" panose="02010803020104030203" charset="0"/>
                <a:sym typeface="+mn-ea"/>
              </a:rPr>
              <a:t>Production Process</a:t>
            </a:r>
            <a:r>
              <a:rPr lang="en-US" altLang="zh-CN" dirty="0" smtClean="0">
                <a:sym typeface="+mn-ea"/>
              </a:rPr>
              <a:t> </a:t>
            </a:r>
            <a:endParaRPr lang="zh-CN" altLang="en-US"/>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9" name="Picture 11"/>
          <p:cNvPicPr>
            <a:picLocks noChangeAspect="1" noChangeArrowheads="1"/>
          </p:cNvPicPr>
          <p:nvPr/>
        </p:nvPicPr>
        <p:blipFill>
          <a:blip r:embed="rId3" cstate="print"/>
          <a:srcRect/>
          <a:stretch>
            <a:fillRect/>
          </a:stretch>
        </p:blipFill>
        <p:spPr bwMode="auto">
          <a:xfrm>
            <a:off x="2911475" y="555625"/>
            <a:ext cx="4072255" cy="3054350"/>
          </a:xfrm>
          <a:prstGeom prst="rect">
            <a:avLst/>
          </a:prstGeom>
          <a:noFill/>
          <a:ln w="9525">
            <a:noFill/>
            <a:miter lim="800000"/>
            <a:headEnd/>
            <a:tailEnd/>
          </a:ln>
          <a:effectLst/>
        </p:spPr>
      </p:pic>
      <p:pic>
        <p:nvPicPr>
          <p:cNvPr id="23554" name="Picture 2" descr="C:\Users\lenovo\Desktop\网站产品图片\场景\工厂生产场景\轴承磨加工车间.jpg"/>
          <p:cNvPicPr>
            <a:picLocks noChangeAspect="1" noChangeArrowheads="1"/>
          </p:cNvPicPr>
          <p:nvPr/>
        </p:nvPicPr>
        <p:blipFill>
          <a:blip r:embed="rId4"/>
          <a:srcRect/>
          <a:stretch>
            <a:fillRect/>
          </a:stretch>
        </p:blipFill>
        <p:spPr bwMode="auto">
          <a:xfrm>
            <a:off x="7807325" y="3736975"/>
            <a:ext cx="3468370" cy="2602230"/>
          </a:xfrm>
          <a:prstGeom prst="rect">
            <a:avLst/>
          </a:prstGeom>
          <a:noFill/>
        </p:spPr>
      </p:pic>
      <p:pic>
        <p:nvPicPr>
          <p:cNvPr id="23555" name="Picture 3"/>
          <p:cNvPicPr>
            <a:picLocks noChangeAspect="1" noChangeArrowheads="1"/>
          </p:cNvPicPr>
          <p:nvPr/>
        </p:nvPicPr>
        <p:blipFill>
          <a:blip r:embed="rId5" cstate="print"/>
          <a:srcRect/>
          <a:stretch>
            <a:fillRect/>
          </a:stretch>
        </p:blipFill>
        <p:spPr bwMode="auto">
          <a:xfrm>
            <a:off x="7317105" y="555625"/>
            <a:ext cx="3958590" cy="2969895"/>
          </a:xfrm>
          <a:prstGeom prst="rect">
            <a:avLst/>
          </a:prstGeom>
          <a:noFill/>
          <a:ln w="9525">
            <a:noFill/>
            <a:miter lim="800000"/>
            <a:headEnd/>
            <a:tailEnd/>
          </a:ln>
          <a:effectLst/>
        </p:spPr>
      </p:pic>
      <p:pic>
        <p:nvPicPr>
          <p:cNvPr id="23557" name="Picture 5"/>
          <p:cNvPicPr>
            <a:picLocks noChangeAspect="1" noChangeArrowheads="1"/>
          </p:cNvPicPr>
          <p:nvPr/>
        </p:nvPicPr>
        <p:blipFill>
          <a:blip r:embed="rId6" cstate="print"/>
          <a:srcRect/>
          <a:stretch>
            <a:fillRect/>
          </a:stretch>
        </p:blipFill>
        <p:spPr bwMode="auto">
          <a:xfrm>
            <a:off x="1026160" y="3737610"/>
            <a:ext cx="3955415" cy="2601595"/>
          </a:xfrm>
          <a:prstGeom prst="rect">
            <a:avLst/>
          </a:prstGeom>
          <a:noFill/>
          <a:ln w="9525">
            <a:noFill/>
            <a:miter lim="800000"/>
            <a:headEnd/>
            <a:tailEnd/>
          </a:ln>
          <a:effectLst/>
        </p:spPr>
      </p:pic>
      <p:pic>
        <p:nvPicPr>
          <p:cNvPr id="2" name="Picture 11"/>
          <p:cNvPicPr>
            <a:picLocks noChangeAspect="1" noChangeArrowheads="1"/>
          </p:cNvPicPr>
          <p:nvPr/>
        </p:nvPicPr>
        <p:blipFill>
          <a:blip r:embed="rId3" cstate="print">
            <a:lum bright="24000" contrast="-42000"/>
          </a:blip>
          <a:srcRect/>
          <a:stretch>
            <a:fillRect/>
          </a:stretch>
        </p:blipFill>
        <p:spPr bwMode="auto">
          <a:xfrm>
            <a:off x="2911475" y="570230"/>
            <a:ext cx="4072255" cy="3054350"/>
          </a:xfrm>
          <a:prstGeom prst="rect">
            <a:avLst/>
          </a:prstGeom>
          <a:noFill/>
          <a:ln w="9525">
            <a:noFill/>
            <a:miter lim="800000"/>
            <a:headEnd/>
            <a:tailEnd/>
          </a:ln>
          <a:effectLst/>
        </p:spPr>
      </p:pic>
      <p:pic>
        <p:nvPicPr>
          <p:cNvPr id="3" name="Picture 2" descr="C:\Users\lenovo\Desktop\网站产品图片\场景\工厂生产场景\轴承磨加工车间.jpg"/>
          <p:cNvPicPr>
            <a:picLocks noChangeAspect="1" noChangeArrowheads="1"/>
          </p:cNvPicPr>
          <p:nvPr/>
        </p:nvPicPr>
        <p:blipFill>
          <a:blip r:embed="rId4">
            <a:lum bright="24000" contrast="-30000"/>
          </a:blip>
          <a:srcRect/>
          <a:stretch>
            <a:fillRect/>
          </a:stretch>
        </p:blipFill>
        <p:spPr bwMode="auto">
          <a:xfrm>
            <a:off x="7807325" y="3751580"/>
            <a:ext cx="3468370" cy="2602230"/>
          </a:xfrm>
          <a:prstGeom prst="rect">
            <a:avLst/>
          </a:prstGeom>
          <a:noFill/>
        </p:spPr>
      </p:pic>
      <p:pic>
        <p:nvPicPr>
          <p:cNvPr id="4" name="Picture 3"/>
          <p:cNvPicPr>
            <a:picLocks noChangeAspect="1" noChangeArrowheads="1"/>
          </p:cNvPicPr>
          <p:nvPr/>
        </p:nvPicPr>
        <p:blipFill>
          <a:blip r:embed="rId5" cstate="print">
            <a:lum bright="24000" contrast="-30000"/>
          </a:blip>
          <a:srcRect/>
          <a:stretch>
            <a:fillRect/>
          </a:stretch>
        </p:blipFill>
        <p:spPr bwMode="auto">
          <a:xfrm>
            <a:off x="7317105" y="570230"/>
            <a:ext cx="3958590" cy="2969895"/>
          </a:xfrm>
          <a:prstGeom prst="rect">
            <a:avLst/>
          </a:prstGeom>
          <a:noFill/>
          <a:ln w="9525">
            <a:noFill/>
            <a:miter lim="800000"/>
            <a:headEnd/>
            <a:tailEnd/>
          </a:ln>
          <a:effectLst/>
        </p:spPr>
      </p:pic>
      <p:pic>
        <p:nvPicPr>
          <p:cNvPr id="5" name="Picture 5"/>
          <p:cNvPicPr>
            <a:picLocks noChangeAspect="1" noChangeArrowheads="1"/>
          </p:cNvPicPr>
          <p:nvPr/>
        </p:nvPicPr>
        <p:blipFill>
          <a:blip r:embed="rId6" cstate="print">
            <a:lum bright="24000" contrast="-30000"/>
          </a:blip>
          <a:srcRect/>
          <a:stretch>
            <a:fillRect/>
          </a:stretch>
        </p:blipFill>
        <p:spPr bwMode="auto">
          <a:xfrm>
            <a:off x="1026160" y="3752215"/>
            <a:ext cx="3955415" cy="2601595"/>
          </a:xfrm>
          <a:prstGeom prst="rect">
            <a:avLst/>
          </a:prstGeom>
          <a:noFill/>
          <a:ln w="9525">
            <a:noFill/>
            <a:miter lim="800000"/>
            <a:headEnd/>
            <a:tailEnd/>
          </a:ln>
          <a:effectLst/>
        </p:spPr>
      </p:pic>
      <p:sp>
        <p:nvSpPr>
          <p:cNvPr id="6" name="文本框 5"/>
          <p:cNvSpPr txBox="1"/>
          <p:nvPr/>
        </p:nvSpPr>
        <p:spPr>
          <a:xfrm>
            <a:off x="599440" y="2630170"/>
            <a:ext cx="9314815" cy="1198880"/>
          </a:xfrm>
          <a:prstGeom prst="rect">
            <a:avLst/>
          </a:prstGeom>
          <a:noFill/>
        </p:spPr>
        <p:txBody>
          <a:bodyPr wrap="square" rtlCol="0">
            <a:spAutoFit/>
          </a:bodyPr>
          <a:lstStyle/>
          <a:p>
            <a:r>
              <a:rPr lang="en-US" altLang="zh-CN" sz="7200" i="1" dirty="0" smtClean="0">
                <a:latin typeface="Aharoni" panose="02010803020104030203" charset="0"/>
                <a:cs typeface="Aharoni" panose="02010803020104030203" charset="0"/>
                <a:sym typeface="+mn-ea"/>
              </a:rPr>
              <a:t>Production Process</a:t>
            </a:r>
            <a:r>
              <a:rPr lang="en-US" altLang="zh-CN" dirty="0" smtClean="0">
                <a:sym typeface="+mn-ea"/>
              </a:rPr>
              <a:t> </a:t>
            </a:r>
            <a:endParaRPr lang="zh-CN" altLang="en-US"/>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3" cstate="print">
            <a:lum bright="30000" contrast="-24000"/>
          </a:blip>
          <a:srcRect/>
          <a:stretch>
            <a:fillRect/>
          </a:stretch>
        </p:blipFill>
        <p:spPr bwMode="auto">
          <a:xfrm>
            <a:off x="887730" y="1858645"/>
            <a:ext cx="5605780" cy="4203700"/>
          </a:xfrm>
          <a:prstGeom prst="rect">
            <a:avLst/>
          </a:prstGeom>
          <a:noFill/>
          <a:ln w="9525">
            <a:noFill/>
            <a:miter lim="800000"/>
            <a:headEnd/>
            <a:tailEnd/>
          </a:ln>
          <a:effectLst/>
        </p:spPr>
      </p:pic>
      <p:pic>
        <p:nvPicPr>
          <p:cNvPr id="23559" name="Picture 7"/>
          <p:cNvPicPr>
            <a:picLocks noChangeAspect="1" noChangeArrowheads="1"/>
          </p:cNvPicPr>
          <p:nvPr/>
        </p:nvPicPr>
        <p:blipFill>
          <a:blip r:embed="rId4" cstate="print">
            <a:lum bright="30000" contrast="-24000"/>
          </a:blip>
          <a:srcRect/>
          <a:stretch>
            <a:fillRect/>
          </a:stretch>
        </p:blipFill>
        <p:spPr bwMode="auto">
          <a:xfrm>
            <a:off x="7171690" y="1417320"/>
            <a:ext cx="3569335" cy="4759325"/>
          </a:xfrm>
          <a:prstGeom prst="rect">
            <a:avLst/>
          </a:prstGeom>
          <a:noFill/>
          <a:ln w="9525">
            <a:noFill/>
            <a:miter lim="800000"/>
            <a:headEnd/>
            <a:tailEnd/>
          </a:ln>
          <a:effectLst/>
        </p:spPr>
      </p:pic>
      <p:sp>
        <p:nvSpPr>
          <p:cNvPr id="3" name="文本框 2"/>
          <p:cNvSpPr txBox="1"/>
          <p:nvPr/>
        </p:nvSpPr>
        <p:spPr>
          <a:xfrm>
            <a:off x="599440" y="2630170"/>
            <a:ext cx="9314815" cy="1198880"/>
          </a:xfrm>
          <a:prstGeom prst="rect">
            <a:avLst/>
          </a:prstGeom>
          <a:noFill/>
        </p:spPr>
        <p:txBody>
          <a:bodyPr wrap="square" rtlCol="0">
            <a:spAutoFit/>
          </a:bodyPr>
          <a:lstStyle/>
          <a:p>
            <a:r>
              <a:rPr lang="en-US" altLang="zh-CN" sz="7200" i="1" dirty="0" smtClean="0">
                <a:latin typeface="Aharoni" panose="02010803020104030203" charset="0"/>
                <a:cs typeface="Aharoni" panose="02010803020104030203" charset="0"/>
                <a:sym typeface="+mn-ea"/>
              </a:rPr>
              <a:t>Production Process</a:t>
            </a:r>
            <a:r>
              <a:rPr lang="en-US" altLang="zh-CN" dirty="0" smtClean="0">
                <a:sym typeface="+mn-ea"/>
              </a:rPr>
              <a:t> </a:t>
            </a:r>
            <a:endParaRPr lang="zh-CN" alt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1263959" y="5612765"/>
            <a:ext cx="1830301" cy="785794"/>
          </a:xfrm>
          <a:prstGeom prst="rect">
            <a:avLst/>
          </a:prstGeom>
          <a:noFill/>
          <a:ln w="9525">
            <a:noFill/>
            <a:miter lim="800000"/>
            <a:headEnd/>
            <a:tailEnd/>
          </a:ln>
          <a:effectLst/>
        </p:spPr>
      </p:pic>
      <p:pic>
        <p:nvPicPr>
          <p:cNvPr id="3" name="图片 2"/>
          <p:cNvPicPr>
            <a:picLocks noChangeAspect="1"/>
          </p:cNvPicPr>
          <p:nvPr/>
        </p:nvPicPr>
        <p:blipFill>
          <a:blip r:embed="rId5"/>
          <a:stretch>
            <a:fillRect/>
          </a:stretch>
        </p:blipFill>
        <p:spPr>
          <a:xfrm>
            <a:off x="3342640" y="1431290"/>
            <a:ext cx="5305425" cy="4191000"/>
          </a:xfrm>
          <a:prstGeom prst="rect">
            <a:avLst/>
          </a:prstGeom>
        </p:spPr>
      </p:pic>
      <p:sp>
        <p:nvSpPr>
          <p:cNvPr id="6" name="文本框 5"/>
          <p:cNvSpPr txBox="1"/>
          <p:nvPr/>
        </p:nvSpPr>
        <p:spPr>
          <a:xfrm>
            <a:off x="3032125" y="2491740"/>
            <a:ext cx="5786120" cy="1014730"/>
          </a:xfrm>
          <a:prstGeom prst="rect">
            <a:avLst/>
          </a:prstGeom>
          <a:noFill/>
        </p:spPr>
        <p:txBody>
          <a:bodyPr wrap="square" rtlCol="0">
            <a:spAutoFit/>
          </a:bodyPr>
          <a:lstStyle/>
          <a:p>
            <a:pPr algn="dist"/>
            <a:r>
              <a:rPr lang="en-US" altLang="zh-CN" sz="6000" b="1" dirty="0" smtClean="0">
                <a:latin typeface="Aharoni" panose="02010803020104030203" charset="0"/>
                <a:ea typeface="方正兰亭超细黑简体" panose="02000000000000000000" charset="-122"/>
                <a:cs typeface="Aharoni" panose="02010803020104030203" charset="0"/>
                <a:sym typeface="+mn-ea"/>
              </a:rPr>
              <a:t>Ball bearing</a:t>
            </a:r>
            <a:endParaRPr lang="zh-CN" altLang="en-US" sz="6000" b="1">
              <a:latin typeface="Aharoni" panose="02010803020104030203" charset="0"/>
              <a:ea typeface="方正兰亭超细黑简体" panose="02000000000000000000" charset="-122"/>
              <a:cs typeface="Aharoni" panose="02010803020104030203" charset="0"/>
            </a:endParaRPr>
          </a:p>
        </p:txBody>
      </p:sp>
      <p:sp>
        <p:nvSpPr>
          <p:cNvPr id="8" name="文本框 7"/>
          <p:cNvSpPr txBox="1"/>
          <p:nvPr/>
        </p:nvSpPr>
        <p:spPr>
          <a:xfrm>
            <a:off x="1143000" y="619760"/>
            <a:ext cx="4476750" cy="368300"/>
          </a:xfrm>
          <a:prstGeom prst="rect">
            <a:avLst/>
          </a:prstGeom>
          <a:noFill/>
        </p:spPr>
        <p:txBody>
          <a:bodyPr wrap="square" rtlCol="0">
            <a:spAutoFit/>
          </a:bodyPr>
          <a:lstStyle/>
          <a:p>
            <a:r>
              <a:rPr lang="en-US" altLang="zh-CN" dirty="0" smtClean="0">
                <a:latin typeface="方正兰亭纤黑_GBK" panose="02000000000000000000" charset="-122"/>
                <a:ea typeface="方正兰亭纤黑_GBK" panose="02000000000000000000" charset="-122"/>
                <a:sym typeface="+mn-ea"/>
              </a:rPr>
              <a:t>Here are Part of products we supplied</a:t>
            </a:r>
            <a:r>
              <a:rPr lang="en-US" altLang="zh-CN" dirty="0" smtClean="0">
                <a:sym typeface="+mn-ea"/>
              </a:rPr>
              <a:t>:</a:t>
            </a:r>
            <a:endParaRPr lang="zh-CN" altLang="en-US" dirty="0"/>
          </a:p>
        </p:txBody>
      </p:sp>
      <p:sp>
        <p:nvSpPr>
          <p:cNvPr id="11" name="文本框 10"/>
          <p:cNvSpPr txBox="1"/>
          <p:nvPr/>
        </p:nvSpPr>
        <p:spPr>
          <a:xfrm>
            <a:off x="7325995" y="3506470"/>
            <a:ext cx="2210435" cy="645160"/>
          </a:xfrm>
          <a:prstGeom prst="rect">
            <a:avLst/>
          </a:prstGeom>
          <a:noFill/>
        </p:spPr>
        <p:txBody>
          <a:bodyPr wrap="square" rtlCol="0">
            <a:spAutoFit/>
          </a:bodyPr>
          <a:lstStyle/>
          <a:p>
            <a:r>
              <a:rPr lang="en-US" altLang="zh-CN" dirty="0" smtClean="0">
                <a:latin typeface="方正兰亭超细黑简体" panose="02000000000000000000" charset="-122"/>
                <a:ea typeface="方正兰亭超细黑简体" panose="02000000000000000000" charset="-122"/>
                <a:sym typeface="+mn-ea"/>
              </a:rPr>
              <a:t>( ID3—500mm)</a:t>
            </a:r>
            <a:endParaRPr lang="zh-CN" altLang="en-US" dirty="0">
              <a:latin typeface="方正兰亭超细黑简体" panose="02000000000000000000" charset="-122"/>
              <a:ea typeface="方正兰亭超细黑简体" panose="02000000000000000000" charset="-122"/>
            </a:endParaRPr>
          </a:p>
          <a:p>
            <a:endParaRPr lang="zh-CN" altLang="en-US" dirty="0">
              <a:latin typeface="方正兰亭超细黑简体" panose="02000000000000000000" charset="-122"/>
              <a:ea typeface="方正兰亭超细黑简体" panose="02000000000000000000" charset="-122"/>
            </a:endParaRPr>
          </a:p>
        </p:txBody>
      </p:sp>
      <p:sp>
        <p:nvSpPr>
          <p:cNvPr id="14" name="文本框 13"/>
          <p:cNvSpPr txBox="1"/>
          <p:nvPr/>
        </p:nvSpPr>
        <p:spPr>
          <a:xfrm>
            <a:off x="9169400" y="5334001"/>
            <a:ext cx="1683385" cy="416909"/>
          </a:xfrm>
          <a:prstGeom prst="rect">
            <a:avLst/>
          </a:prstGeom>
          <a:noFill/>
        </p:spPr>
        <p:txBody>
          <a:bodyPr wrap="square" rtlCol="0">
            <a:spAutoFit/>
          </a:bodyPr>
          <a:lstStyle/>
          <a:p>
            <a:pPr indent="0" algn="dist">
              <a:lnSpc>
                <a:spcPct val="130000"/>
              </a:lnSpc>
              <a:buNone/>
            </a:pPr>
            <a:r>
              <a:rPr lang="zh-CN" altLang="en-US" dirty="0" smtClean="0">
                <a:latin typeface="方正兰亭纤黑_GBK" panose="02000000000000000000" charset="-122"/>
                <a:ea typeface="方正兰亭纤黑_GBK" panose="02000000000000000000" charset="-122"/>
              </a:rPr>
              <a:t>Single Ro</a:t>
            </a:r>
            <a:r>
              <a:rPr lang="en-US" altLang="zh-CN" dirty="0" smtClean="0">
                <a:latin typeface="方正兰亭纤黑_GBK" panose="02000000000000000000" charset="-122"/>
                <a:ea typeface="方正兰亭纤黑_GBK" panose="02000000000000000000" charset="-122"/>
              </a:rPr>
              <a:t>w</a:t>
            </a:r>
            <a:endParaRPr lang="zh-CN" altLang="en-US" dirty="0"/>
          </a:p>
        </p:txBody>
      </p:sp>
      <p:sp>
        <p:nvSpPr>
          <p:cNvPr id="15" name="文本框 14"/>
          <p:cNvSpPr txBox="1"/>
          <p:nvPr/>
        </p:nvSpPr>
        <p:spPr>
          <a:xfrm>
            <a:off x="7670165" y="5788660"/>
            <a:ext cx="3246120" cy="368300"/>
          </a:xfrm>
          <a:prstGeom prst="rect">
            <a:avLst/>
          </a:prstGeom>
          <a:noFill/>
        </p:spPr>
        <p:txBody>
          <a:bodyPr wrap="square" rtlCol="0">
            <a:spAutoFit/>
          </a:bodyPr>
          <a:lstStyle/>
          <a:p>
            <a:pPr lvl="0" indent="0" algn="dist">
              <a:buNone/>
            </a:pPr>
            <a:r>
              <a:rPr lang="zh-CN" altLang="en-US" dirty="0">
                <a:latin typeface="方正兰亭纤黑_GBK" panose="02000000000000000000" charset="-122"/>
                <a:ea typeface="方正兰亭纤黑_GBK" panose="02000000000000000000" charset="-122"/>
              </a:rPr>
              <a:t> Deep Groove Ball Bearing</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375400" y="1410970"/>
            <a:ext cx="4343400" cy="4343400"/>
          </a:xfrm>
          <a:prstGeom prst="rect">
            <a:avLst/>
          </a:prstGeom>
        </p:spPr>
      </p:pic>
      <p:pic>
        <p:nvPicPr>
          <p:cNvPr id="3" name="图片 2"/>
          <p:cNvPicPr>
            <a:picLocks noChangeAspect="1"/>
          </p:cNvPicPr>
          <p:nvPr/>
        </p:nvPicPr>
        <p:blipFill>
          <a:blip r:embed="rId4"/>
          <a:stretch>
            <a:fillRect/>
          </a:stretch>
        </p:blipFill>
        <p:spPr>
          <a:xfrm>
            <a:off x="1630045" y="1594485"/>
            <a:ext cx="3752850" cy="3752850"/>
          </a:xfrm>
          <a:prstGeom prst="rect">
            <a:avLst/>
          </a:prstGeom>
        </p:spPr>
      </p:pic>
      <p:sp>
        <p:nvSpPr>
          <p:cNvPr id="6" name="文本框 5"/>
          <p:cNvSpPr txBox="1"/>
          <p:nvPr/>
        </p:nvSpPr>
        <p:spPr>
          <a:xfrm>
            <a:off x="6539865" y="477520"/>
            <a:ext cx="4167505" cy="1260475"/>
          </a:xfrm>
          <a:prstGeom prst="rect">
            <a:avLst/>
          </a:prstGeom>
          <a:noFill/>
        </p:spPr>
        <p:txBody>
          <a:bodyPr wrap="square" rtlCol="0">
            <a:spAutoFit/>
          </a:bodyPr>
          <a:lstStyle/>
          <a:p>
            <a:pPr lvl="0" algn="r"/>
            <a:r>
              <a:rPr lang="zh-CN" altLang="en-US" sz="4000" dirty="0">
                <a:latin typeface="Aharoni" panose="02010803020104030203" charset="0"/>
                <a:cs typeface="Aharoni" panose="02010803020104030203" charset="0"/>
              </a:rPr>
              <a:t>Angular </a:t>
            </a:r>
            <a:r>
              <a:rPr lang="zh-CN" altLang="en-US" sz="3600" dirty="0">
                <a:latin typeface="Aharoni" panose="02010803020104030203" charset="0"/>
                <a:cs typeface="Aharoni" panose="02010803020104030203" charset="0"/>
              </a:rPr>
              <a:t>contact ball bearing</a:t>
            </a:r>
          </a:p>
        </p:txBody>
      </p:sp>
      <p:sp>
        <p:nvSpPr>
          <p:cNvPr id="8" name="文本框 7"/>
          <p:cNvSpPr txBox="1"/>
          <p:nvPr/>
        </p:nvSpPr>
        <p:spPr>
          <a:xfrm>
            <a:off x="5848351" y="5461000"/>
            <a:ext cx="5556250" cy="922020"/>
          </a:xfrm>
          <a:prstGeom prst="rect">
            <a:avLst/>
          </a:prstGeom>
          <a:noFill/>
        </p:spPr>
        <p:txBody>
          <a:bodyPr wrap="square" rtlCol="0">
            <a:spAutoFit/>
          </a:bodyPr>
          <a:lstStyle/>
          <a:p>
            <a:r>
              <a:rPr lang="zh-CN" altLang="en-US" dirty="0">
                <a:solidFill>
                  <a:schemeClr val="tx1">
                    <a:lumMod val="65000"/>
                    <a:lumOff val="35000"/>
                  </a:schemeClr>
                </a:solidFill>
                <a:latin typeface="方正兰亭纤黑_GBK" panose="02000000000000000000" charset="-122"/>
                <a:ea typeface="方正兰亭纤黑_GBK" panose="02000000000000000000" charset="-122"/>
              </a:rPr>
              <a:t>Single Row    </a:t>
            </a:r>
          </a:p>
          <a:p>
            <a:r>
              <a:rPr lang="zh-CN" altLang="en-US" dirty="0">
                <a:solidFill>
                  <a:schemeClr val="tx1">
                    <a:lumMod val="65000"/>
                    <a:lumOff val="35000"/>
                  </a:schemeClr>
                </a:solidFill>
                <a:latin typeface="方正兰亭纤黑_GBK" panose="02000000000000000000" charset="-122"/>
                <a:ea typeface="方正兰亭纤黑_GBK" panose="02000000000000000000" charset="-122"/>
              </a:rPr>
              <a:t>Three/four-point coutact ball bearing.                     Full balls,or cage made of plastic/brass/phenolic</a:t>
            </a:r>
          </a:p>
        </p:txBody>
      </p:sp>
      <p:sp>
        <p:nvSpPr>
          <p:cNvPr id="15" name="文本框 14"/>
          <p:cNvSpPr txBox="1"/>
          <p:nvPr/>
        </p:nvSpPr>
        <p:spPr>
          <a:xfrm>
            <a:off x="1223645" y="439420"/>
            <a:ext cx="3434715" cy="1260475"/>
          </a:xfrm>
          <a:prstGeom prst="rect">
            <a:avLst/>
          </a:prstGeom>
          <a:noFill/>
        </p:spPr>
        <p:txBody>
          <a:bodyPr wrap="square" rtlCol="0">
            <a:spAutoFit/>
          </a:bodyPr>
          <a:lstStyle/>
          <a:p>
            <a:r>
              <a:rPr lang="zh-CN" altLang="en-US" sz="3600" dirty="0">
                <a:latin typeface="Aharoni" panose="02010803020104030203" charset="0"/>
                <a:cs typeface="Aharoni" panose="02010803020104030203" charset="0"/>
              </a:rPr>
              <a:t>Slef-aliguing ball </a:t>
            </a:r>
            <a:r>
              <a:rPr lang="zh-CN" altLang="en-US" sz="4000" dirty="0">
                <a:latin typeface="Aharoni" panose="02010803020104030203" charset="0"/>
                <a:cs typeface="Aharoni" panose="02010803020104030203" charset="0"/>
              </a:rPr>
              <a:t>bearing</a:t>
            </a:r>
            <a:endParaRPr lang="zh-CN" altLang="en-US" sz="3600" dirty="0">
              <a:latin typeface="Aharoni" panose="02010803020104030203" charset="0"/>
              <a:cs typeface="Aharoni" panose="02010803020104030203" charset="0"/>
            </a:endParaRPr>
          </a:p>
        </p:txBody>
      </p:sp>
      <p:pic>
        <p:nvPicPr>
          <p:cNvPr id="9" name="Picture 2"/>
          <p:cNvPicPr>
            <a:picLocks noChangeAspect="1" noChangeArrowheads="1"/>
          </p:cNvPicPr>
          <p:nvPr/>
        </p:nvPicPr>
        <p:blipFill>
          <a:blip r:embed="rId5" cstate="print"/>
          <a:srcRect/>
          <a:stretch>
            <a:fillRect/>
          </a:stretch>
        </p:blipFill>
        <p:spPr bwMode="auto">
          <a:xfrm>
            <a:off x="1467159" y="5638165"/>
            <a:ext cx="1830301" cy="785794"/>
          </a:xfrm>
          <a:prstGeom prst="rect">
            <a:avLst/>
          </a:prstGeom>
          <a:noFill/>
          <a:ln w="9525">
            <a:noFill/>
            <a:miter lim="800000"/>
            <a:headEnd/>
            <a:tailEnd/>
          </a:ln>
          <a:effec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mc:Choice>
    <mc:Fallback>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419"/>
  <p:tag name="KSO_WM_SLIDE_ID" val="diagram20200419_1"/>
  <p:tag name="KSO_WM_TEMPLATE_SUBCATEGORY" val="0"/>
  <p:tag name="KSO_WM_SLIDE_TYPE" val="text"/>
  <p:tag name="KSO_WM_SLIDE_SUBTYPE" val="picTxt"/>
  <p:tag name="KSO_WM_SLIDE_ITEM_CNT" val="0"/>
  <p:tag name="KSO_WM_SLIDE_INDEX" val="1"/>
  <p:tag name="KSO_WM_UNIT_SHOW_EDIT_AREA_INDICATION" val="1"/>
  <p:tag name="KSO_WM_SLIDE_SIZE" val="859*444"/>
  <p:tag name="KSO_WM_SLIDE_POSITION" val="52*47"/>
  <p:tag name="KSO_WM_TAG_VERSION" val="1.0"/>
  <p:tag name="KSO_WM_SLIDE_LAYOUT" val="a_d_f"/>
  <p:tag name="KSO_WM_SLIDE_LAYOUT_CNT" val="1_1_1"/>
  <p:tag name="KSO_WM_SLIDE_LAYOUT_INFO" val="{&quot;direction&quot;:1,&quot;horizontalAlign&quot;:-1,&quot;verticalAlign&quot;:-1,&quot;type&quot;:1,&quot;diagramDirection&quot;:0,&quot;canSetOverLayout&quot;:0,&quot;isOverLayout&quot;:0,&quot;normalSize&quot;:{&quot;size1&quot;:54.4},&quot;minSize&quot;:{&quot;size1&quot;:47.7},&quot;maxSize&quot;:{&quot;size1&quot;:61.2},&quot;backgroundInfo&quot;:[{&quot;type&quot;:&quot;general&quot;,&quot;left&quot;:0.0,&quot;top&quot;:0.0,&quot;right&quot;:0.0,&quot;bottom&quot;:0.0},{&quot;type&quot;:&quot;frame&quot;,&quot;left&quot;:0.0,&quot;top&quot;:0.0,&quot;right&quot;:0.0,&quot;bottom&quot;:0.0}],&quot;subLayout&quot;:[{&quot;direction&quot;:0,&quot;horizontalAlign&quot;:2,&quot;verticalAlign&quot;:1,&quot;type&quot;:0,&quot;diagramDirection&quot;:1,&quot;canSetOverLayout&quot;:0,&quot;isOverLayout&quot;:0,&quot;margin&quot;:{&quot;left&quot;:1.846,&quot;top&quot;:1.69,&quot;right&quot;:2.583,&quot;bottom&quot;:1.69}},{&quot;direction&quot;:0,&quot;horizontalAlign&quot;:0,&quot;verticalAlign&quot;:1,&quot;type&quot;:1,&quot;diagramDirection&quot;:0,&quot;canSetOverLayout&quot;:1,&quot;isOverLayout&quot;:0,&quot;margin&quot;:{&quot;left&quot;:0.026,&quot;top&quot;:1.69,&quot;right&quot;:1.707,&quot;bottom&quot;:1.69},&quot;marginOverLayout&quot;:{&quot;left&quot;:0.026,&quot;top&quot;:0.0,&quot;right&quot;:0.0,&quot;bottom&quot;:0.0}}]}"/>
  <p:tag name="KSO_WM_SLIDE_CAN_ADD_NAVIGATION" val="1"/>
  <p:tag name="KSO_WM_SLIDE_BACKGROUND" val="[&quot;general&quot;,&quot;frame&quot;]"/>
  <p:tag name="KSO_WM_SLIDE_RATIO" val="1.777778"/>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 name="KSO_WM_SLIDE_ID" val="diagram20200325_1"/>
  <p:tag name="KSO_WM_TEMPLATE_SUBCATEGORY" val="0"/>
  <p:tag name="KSO_WM_SLIDE_TYPE" val="text"/>
  <p:tag name="KSO_WM_SLIDE_SUBTYPE" val="picTxt"/>
  <p:tag name="KSO_WM_SLIDE_ITEM_CNT" val="0"/>
  <p:tag name="KSO_WM_SLIDE_INDEX" val="1"/>
  <p:tag name="KSO_WM_SLIDE_SIZE" val="869.727*309.877"/>
  <p:tag name="KSO_WM_SLIDE_POSITION" val="45.1365*173.638"/>
  <p:tag name="KSO_WM_TAG_VERSION" val="1.0"/>
  <p:tag name="KSO_WM_SLIDE_LAYOUT" val="a_h"/>
  <p:tag name="KSO_WM_SLIDE_LAYOUT_CNT" val="1_2"/>
  <p:tag name="KSO_WM_UNIT_SHOW_EDIT_AREA_INDICATION" val="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0325"/>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868</Words>
  <Application>WPS 演示</Application>
  <PresentationFormat>自定义</PresentationFormat>
  <Paragraphs>100</Paragraphs>
  <Slides>32</Slides>
  <Notes>1</Notes>
  <HiddenSlides>0</HiddenSlides>
  <MMClips>0</MMClips>
  <ScaleCrop>false</ScaleCrop>
  <HeadingPairs>
    <vt:vector size="4" baseType="variant">
      <vt:variant>
        <vt:lpstr>主题</vt:lpstr>
      </vt:variant>
      <vt:variant>
        <vt:i4>1</vt:i4>
      </vt:variant>
      <vt:variant>
        <vt:lpstr>幻灯片标题</vt:lpstr>
      </vt:variant>
      <vt:variant>
        <vt:i4>32</vt:i4>
      </vt:variant>
    </vt:vector>
  </HeadingPairs>
  <TitlesOfParts>
    <vt:vector size="33"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Hu Wennan</dc:creator>
  <cp:lastModifiedBy>lenovo</cp:lastModifiedBy>
  <cp:revision>40</cp:revision>
  <dcterms:created xsi:type="dcterms:W3CDTF">2019-07-27T04:12:00Z</dcterms:created>
  <dcterms:modified xsi:type="dcterms:W3CDTF">2020-08-03T09:31:58Z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